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3"/>
  </p:notesMasterIdLst>
  <p:sldIdLst>
    <p:sldId id="338" r:id="rId2"/>
    <p:sldId id="257" r:id="rId3"/>
    <p:sldId id="258" r:id="rId4"/>
    <p:sldId id="260" r:id="rId5"/>
    <p:sldId id="259" r:id="rId6"/>
    <p:sldId id="280" r:id="rId7"/>
    <p:sldId id="281" r:id="rId8"/>
    <p:sldId id="282" r:id="rId9"/>
    <p:sldId id="283" r:id="rId10"/>
    <p:sldId id="322" r:id="rId11"/>
    <p:sldId id="261" r:id="rId12"/>
    <p:sldId id="310" r:id="rId13"/>
    <p:sldId id="311" r:id="rId14"/>
    <p:sldId id="262" r:id="rId15"/>
    <p:sldId id="312" r:id="rId16"/>
    <p:sldId id="265" r:id="rId17"/>
    <p:sldId id="320" r:id="rId18"/>
    <p:sldId id="321" r:id="rId19"/>
    <p:sldId id="264" r:id="rId20"/>
    <p:sldId id="263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09" r:id="rId29"/>
    <p:sldId id="266" r:id="rId30"/>
    <p:sldId id="279" r:id="rId31"/>
    <p:sldId id="277" r:id="rId32"/>
    <p:sldId id="276" r:id="rId33"/>
    <p:sldId id="300" r:id="rId34"/>
    <p:sldId id="301" r:id="rId35"/>
    <p:sldId id="302" r:id="rId36"/>
    <p:sldId id="303" r:id="rId37"/>
    <p:sldId id="304" r:id="rId38"/>
    <p:sldId id="308" r:id="rId39"/>
    <p:sldId id="305" r:id="rId40"/>
    <p:sldId id="306" r:id="rId41"/>
    <p:sldId id="296" r:id="rId42"/>
    <p:sldId id="297" r:id="rId43"/>
    <p:sldId id="298" r:id="rId44"/>
    <p:sldId id="286" r:id="rId45"/>
    <p:sldId id="299" r:id="rId46"/>
    <p:sldId id="287" r:id="rId47"/>
    <p:sldId id="288" r:id="rId48"/>
    <p:sldId id="289" r:id="rId49"/>
    <p:sldId id="291" r:id="rId50"/>
    <p:sldId id="292" r:id="rId51"/>
    <p:sldId id="336" r:id="rId52"/>
    <p:sldId id="269" r:id="rId53"/>
    <p:sldId id="323" r:id="rId54"/>
    <p:sldId id="324" r:id="rId55"/>
    <p:sldId id="325" r:id="rId56"/>
    <p:sldId id="270" r:id="rId57"/>
    <p:sldId id="271" r:id="rId58"/>
    <p:sldId id="294" r:id="rId59"/>
    <p:sldId id="326" r:id="rId60"/>
    <p:sldId id="327" r:id="rId61"/>
    <p:sldId id="328" r:id="rId62"/>
    <p:sldId id="329" r:id="rId63"/>
    <p:sldId id="331" r:id="rId64"/>
    <p:sldId id="272" r:id="rId65"/>
    <p:sldId id="335" r:id="rId66"/>
    <p:sldId id="273" r:id="rId67"/>
    <p:sldId id="334" r:id="rId68"/>
    <p:sldId id="333" r:id="rId69"/>
    <p:sldId id="332" r:id="rId70"/>
    <p:sldId id="274" r:id="rId71"/>
    <p:sldId id="337" r:id="rId7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F15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/>
    <p:restoredTop sz="94762"/>
  </p:normalViewPr>
  <p:slideViewPr>
    <p:cSldViewPr snapToGrid="0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6A098-A0BC-7B4A-9A83-22D69B87DDBF}" type="datetimeFigureOut">
              <a:rPr lang="de-DE" smtClean="0"/>
              <a:t>11.11.24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6E09E-DC14-6C46-A6F5-0375E04AA4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16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6E09E-DC14-6C46-A6F5-0375E04AA49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68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276FF-1CA2-30E3-7503-D5096ECC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9D23024-33A0-92BD-2172-6B06D4697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DB59326-2D49-9949-F9A6-3B62C5AC3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8038DF-CD9E-94CE-2C10-91C34996E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6E09E-DC14-6C46-A6F5-0375E04AA49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460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6E09E-DC14-6C46-A6F5-0375E04AA49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1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1723F-3E5B-B0E0-20C3-CAB222A2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8464DD-8826-DBB9-3E87-B1E5AD70E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4A074B-AE07-5AA0-6C9A-B53FF06B4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E5EAA0-FDD6-16B4-6E06-44B36953F6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6E09E-DC14-6C46-A6F5-0375E04AA49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84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C3EF0-E8BA-2D75-5CAE-70F48549A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4CBE1B-BF14-16E0-3B91-7F8A7D2F2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EC95E8-81A9-BA09-D705-FDC103E8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336AD0-EAE7-357D-8C7B-C9012FB8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29ABB-0777-C030-6C71-A0A4EE48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3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19377-76F3-CF30-5486-8D6BDE89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BD42C5-84CD-233F-6DF4-2B52FE2BC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7A7895-2257-BAB8-0AA1-2A4B4A9A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00F6FB-8722-E248-2270-46990C8C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5983E-18A9-A1A9-3A3D-FCD0D24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29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B291818-5C4E-7FA1-E795-9377BD7BD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79C9F3-E0DD-54FC-984D-D002679C1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FEC1BA-5B66-F984-6FB3-E4450C03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D52EB0-98DA-09C8-5FA5-558D9776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F0FA07-17E0-75AD-DB12-7D8154F4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28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FF1F3-C5FC-36D3-F7F7-CF449ED1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66967-854F-C071-A390-D0134AB0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4CE4A1-9185-8636-6AD8-220DE7DFF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997A8F-7290-764B-61DF-2F5332D4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C24365-7EBA-5098-56C0-58558663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09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0A592-8C5D-850A-74DD-50FEE114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61EFBF-B298-B525-7E67-D98A8B21D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8C15E5-7E17-FF81-444B-78648078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501E1-5BB4-899B-6B7B-38BD2E45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D6800C-4C65-DAAC-9889-DB8C5D99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53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245E5-873F-AA68-EF88-D38F77C4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7E9708-1403-9B12-1AFD-F31B7D3F8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1AF2A9-4B55-A886-BF8B-A38D45C77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8192E1-C5D3-C5B3-849A-7309C20C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E556F4-5E61-59B5-D229-07F1364A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56B9FD-E0D0-784B-BF88-FC02C8F2B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6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5C928-DDC4-B702-5BCC-95AE111E9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E1BDFA-5CCB-BB86-3392-2B9A22BCB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B2CE2D-C3A0-CD05-B591-B26D46984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DF51D2-D6BA-1B94-0680-E2C90DC90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EFB5C8-A76E-3B23-1458-CEED00026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13A42D-D66E-5324-CFC7-E753D65A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54ED89D-88F9-B506-040E-7C821B9D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9842397-83D5-515F-E2DF-01B7A7AC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06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5F24D-BDEC-777B-439F-D658607D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050B3B-83B7-4608-9FBD-A07AAD6B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BB1F3E-8F89-2AD1-C07C-EC55CD41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68BF9E-F39D-20AA-B44B-1BB445D6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35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125D2D-C8DE-A356-3F56-D7A26AD8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02741D-A92E-F734-7BC5-2BCB561D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3C1B6-CC9D-D8D9-DD5E-A0EB4674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94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BE87A0-B649-CF96-6AE4-C71F8C0B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9E9664-5732-7533-39B8-49083A4C9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585A54-E25B-C3AE-DC75-8B589D3E6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35693A-B4B2-05C8-B89B-C99BC0EC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5ABDED-0BA7-5BA9-EE64-11475E96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873C66-27B8-F03B-6536-FA88B5A3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23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C379F-C609-E8FF-70E5-EAE4776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BFE2DD-090D-B969-85FA-C70A0B215E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1370E7-91FE-8047-79B5-303F9CFED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B5C1E-2376-331D-D29E-653AB918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36EFBE-0623-1F52-D8B2-F684E2682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9E9928-4001-38BF-8A2A-167E787F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60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8EB9A32-A7F3-7408-8CA5-B4A3897B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85D4E-B56B-0432-116D-847E40AAD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0B2DBA-DAED-CC9E-ED38-89B6E8AEF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04. November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DCCB7C-5BA5-7F44-2831-2797B428B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DC2D98-6824-8070-5860-E5FF17C96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6AAB30-7CBE-8849-B9CC-4EDA118B01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97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7.png"/><Relationship Id="rId1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12" Type="http://schemas.openxmlformats.org/officeDocument/2006/relationships/image" Target="../media/image46.png"/><Relationship Id="rId17" Type="http://schemas.openxmlformats.org/officeDocument/2006/relationships/image" Target="../media/image41.pn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39.png"/><Relationship Id="rId10" Type="http://schemas.openxmlformats.org/officeDocument/2006/relationships/image" Target="../media/image53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Relationship Id="rId1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3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9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1168F-CB18-1461-5729-853B5F4A8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Entwicklung und Analyse von Algorithmen für die automatische Indoor-Ortung basierend auf WiFi-Fingerprints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062BD2-39CE-5746-FAAA-105CFBB862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Friedrich Völkers</a:t>
            </a:r>
          </a:p>
          <a:p>
            <a:r>
              <a:rPr lang="de-DE" dirty="0"/>
              <a:t>585012</a:t>
            </a:r>
          </a:p>
        </p:txBody>
      </p:sp>
    </p:spTree>
    <p:extLst>
      <p:ext uri="{BB962C8B-B14F-4D97-AF65-F5344CB8AC3E}">
        <p14:creationId xmlns:p14="http://schemas.microsoft.com/office/powerpoint/2010/main" val="302176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DB70C-B444-E660-C096-BCF060C0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B673EC-307F-0FD5-62C1-DFCC7C81C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9096B9-E7F1-637E-0BD8-413CC1F5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DE2280-4165-85CD-1A5C-2FC855A5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48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02DF3-DAD3-85CE-3785-02D59A95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DD314133-E487-4F98-92BA-ED04A2D974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204770"/>
              </p:ext>
            </p:extLst>
          </p:nvPr>
        </p:nvGraphicFramePr>
        <p:xfrm>
          <a:off x="838200" y="1825625"/>
          <a:ext cx="10515600" cy="1756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003685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8628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16576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03580294"/>
                    </a:ext>
                  </a:extLst>
                </a:gridCol>
              </a:tblGrid>
              <a:tr h="878408">
                <a:tc>
                  <a:txBody>
                    <a:bodyPr/>
                    <a:lstStyle/>
                    <a:p>
                      <a:pPr algn="ctr"/>
                      <a:endParaRPr lang="de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WiFi-Fingerprint aufnehmen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WiFi-Fingerprint speichern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Raumbestimmung durchführen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736366"/>
                  </a:ext>
                </a:extLst>
              </a:tr>
              <a:tr h="878408">
                <a:tc>
                  <a:txBody>
                    <a:bodyPr/>
                    <a:lstStyle/>
                    <a:p>
                      <a:pPr algn="ctr"/>
                      <a:r>
                        <a:rPr lang="de-DE" sz="1800" i="1" dirty="0"/>
                        <a:t>BVG-</a:t>
                      </a:r>
                      <a:r>
                        <a:rPr lang="de-DE" sz="1800" i="1" dirty="0" err="1"/>
                        <a:t>Detection</a:t>
                      </a:r>
                      <a:r>
                        <a:rPr lang="de-DE" sz="1800" dirty="0"/>
                        <a:t>-App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101931"/>
                  </a:ext>
                </a:extLst>
              </a:tr>
            </a:tbl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F8E8A2-FC40-00AE-9A54-8A0D6A2B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659B98C-89C6-F019-5C7F-F7630FEC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541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49FED-606B-2552-1A62-9584DB2EB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CE521-2245-4BC8-59BA-0BD9CF80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1B5B41B-FD6C-0E6E-73C8-097172AFE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704478"/>
              </p:ext>
            </p:extLst>
          </p:nvPr>
        </p:nvGraphicFramePr>
        <p:xfrm>
          <a:off x="838200" y="1825625"/>
          <a:ext cx="10515600" cy="2635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003685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8628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16576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03580294"/>
                    </a:ext>
                  </a:extLst>
                </a:gridCol>
              </a:tblGrid>
              <a:tr h="878408">
                <a:tc>
                  <a:txBody>
                    <a:bodyPr/>
                    <a:lstStyle/>
                    <a:p>
                      <a:pPr algn="ctr"/>
                      <a:endParaRPr lang="de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WiFi-Fingerprint aufnehmen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WiFi-Fingerprint speichern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Raumbestimmung durchführen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736366"/>
                  </a:ext>
                </a:extLst>
              </a:tr>
              <a:tr h="878408">
                <a:tc>
                  <a:txBody>
                    <a:bodyPr/>
                    <a:lstStyle/>
                    <a:p>
                      <a:pPr algn="ctr"/>
                      <a:r>
                        <a:rPr lang="de-DE" sz="1800" i="1" dirty="0"/>
                        <a:t>BVG-</a:t>
                      </a:r>
                      <a:r>
                        <a:rPr lang="de-DE" sz="1800" i="1" dirty="0" err="1"/>
                        <a:t>Detection</a:t>
                      </a:r>
                      <a:r>
                        <a:rPr lang="de-DE" sz="1800" dirty="0"/>
                        <a:t>-App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101931"/>
                  </a:ext>
                </a:extLst>
              </a:tr>
              <a:tr h="878408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Mikrocontroller (ESP32)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3000" dirty="0">
                        <a:solidFill>
                          <a:schemeClr val="accent6"/>
                        </a:solidFill>
                        <a:latin typeface="+mn-lt"/>
                        <a:cs typeface="Al Bayan Plain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(X)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047362"/>
                  </a:ext>
                </a:extLst>
              </a:tr>
            </a:tbl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004D22-AFB7-BC43-122A-3B044F3D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8B0C82E-0435-185E-6302-6E139FBE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49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2FD0B-467B-F220-C58C-EFB3AA7A0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D664C-06A6-9B28-AD78-4D07CB0E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B753AA0D-3CF0-B617-B808-2A2C3639B5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513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003685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8628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16576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03580294"/>
                    </a:ext>
                  </a:extLst>
                </a:gridCol>
              </a:tblGrid>
              <a:tr h="878408">
                <a:tc>
                  <a:txBody>
                    <a:bodyPr/>
                    <a:lstStyle/>
                    <a:p>
                      <a:pPr algn="ctr"/>
                      <a:endParaRPr lang="de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WiFi-Fingerprint aufnehmen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WiFi-Fingerprint speichern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Raumbestimmung durchführen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736366"/>
                  </a:ext>
                </a:extLst>
              </a:tr>
              <a:tr h="878408">
                <a:tc>
                  <a:txBody>
                    <a:bodyPr/>
                    <a:lstStyle/>
                    <a:p>
                      <a:pPr algn="ctr"/>
                      <a:r>
                        <a:rPr lang="de-DE" sz="1800" i="1" dirty="0"/>
                        <a:t>BVG-</a:t>
                      </a:r>
                      <a:r>
                        <a:rPr lang="de-DE" sz="1800" i="1" dirty="0" err="1"/>
                        <a:t>Detection</a:t>
                      </a:r>
                      <a:r>
                        <a:rPr lang="de-DE" sz="1800" dirty="0"/>
                        <a:t>-App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101931"/>
                  </a:ext>
                </a:extLst>
              </a:tr>
              <a:tr h="878408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Mikrocontroller (ESP32)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3000" dirty="0">
                        <a:solidFill>
                          <a:schemeClr val="accent6"/>
                        </a:solidFill>
                        <a:latin typeface="+mn-lt"/>
                        <a:cs typeface="Al Bayan Plain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(X)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047362"/>
                  </a:ext>
                </a:extLst>
              </a:tr>
              <a:tr h="878408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3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253810"/>
                  </a:ext>
                </a:extLst>
              </a:tr>
            </a:tbl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4F361E-6510-5AF6-E4F2-6D43193C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6534D61-2027-EFC5-EE4E-AD0E3266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17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E7EA-6F40-EADA-D3CF-C81AE9B2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20DB6-B81F-BBFC-5169-5D15A0C4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88AD53-339B-597D-86A1-8EBB81FA9022}"/>
              </a:ext>
            </a:extLst>
          </p:cNvPr>
          <p:cNvSpPr txBox="1"/>
          <p:nvPr/>
        </p:nvSpPr>
        <p:spPr>
          <a:xfrm>
            <a:off x="1100752" y="5097098"/>
            <a:ext cx="1570021" cy="7423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dirty="0"/>
              <a:t>ESP 32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8BB3838-1A4F-360B-6F55-9BEE5844C029}"/>
              </a:ext>
            </a:extLst>
          </p:cNvPr>
          <p:cNvSpPr txBox="1"/>
          <p:nvPr/>
        </p:nvSpPr>
        <p:spPr>
          <a:xfrm>
            <a:off x="4765140" y="4983928"/>
            <a:ext cx="2008362" cy="9687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i="1" dirty="0"/>
              <a:t>BVG-Detection</a:t>
            </a:r>
            <a:r>
              <a:rPr lang="de-DE" dirty="0"/>
              <a:t>-App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3F5BF3-6649-44F9-0029-6C5A0F314586}"/>
              </a:ext>
            </a:extLst>
          </p:cNvPr>
          <p:cNvSpPr txBox="1"/>
          <p:nvPr/>
        </p:nvSpPr>
        <p:spPr>
          <a:xfrm>
            <a:off x="2957088" y="1690688"/>
            <a:ext cx="1570021" cy="7423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dirty="0"/>
              <a:t>API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991DFE-DDB1-29CF-9739-2AE661F43078}"/>
              </a:ext>
            </a:extLst>
          </p:cNvPr>
          <p:cNvSpPr txBox="1"/>
          <p:nvPr/>
        </p:nvSpPr>
        <p:spPr>
          <a:xfrm>
            <a:off x="9345438" y="4983928"/>
            <a:ext cx="2008362" cy="9687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i="1" dirty="0"/>
              <a:t>BVG-Detection</a:t>
            </a:r>
            <a:r>
              <a:rPr lang="de-DE" dirty="0"/>
              <a:t>-App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4AA067D-FE56-FC4F-AFF7-A58CA33FC6B6}"/>
              </a:ext>
            </a:extLst>
          </p:cNvPr>
          <p:cNvCxnSpPr>
            <a:cxnSpLocks/>
          </p:cNvCxnSpPr>
          <p:nvPr/>
        </p:nvCxnSpPr>
        <p:spPr>
          <a:xfrm>
            <a:off x="6873090" y="5468290"/>
            <a:ext cx="2334284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E6BBF1F-3510-75E5-69C2-905F5B408B59}"/>
              </a:ext>
            </a:extLst>
          </p:cNvPr>
          <p:cNvSpPr txBox="1"/>
          <p:nvPr/>
        </p:nvSpPr>
        <p:spPr>
          <a:xfrm>
            <a:off x="7030770" y="4899805"/>
            <a:ext cx="201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WiFi-Fingerprints via Bluetooth austauschen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6B37913-618A-9CF2-AA74-1E6C7B6B8A1C}"/>
              </a:ext>
            </a:extLst>
          </p:cNvPr>
          <p:cNvCxnSpPr>
            <a:cxnSpLocks/>
          </p:cNvCxnSpPr>
          <p:nvPr/>
        </p:nvCxnSpPr>
        <p:spPr>
          <a:xfrm>
            <a:off x="4309450" y="2580238"/>
            <a:ext cx="1140736" cy="231956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623BEADD-FA34-3E9E-4F10-AD17A4262259}"/>
              </a:ext>
            </a:extLst>
          </p:cNvPr>
          <p:cNvSpPr txBox="1"/>
          <p:nvPr/>
        </p:nvSpPr>
        <p:spPr>
          <a:xfrm>
            <a:off x="4722893" y="3067519"/>
            <a:ext cx="2018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WiFi-Fingerprints via POST/GET-Request austauschen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09A7247-5D02-0A32-83B4-9E86DB527DEA}"/>
              </a:ext>
            </a:extLst>
          </p:cNvPr>
          <p:cNvCxnSpPr/>
          <p:nvPr/>
        </p:nvCxnSpPr>
        <p:spPr>
          <a:xfrm flipV="1">
            <a:off x="1452328" y="2464426"/>
            <a:ext cx="1439501" cy="236747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3D93D4BB-FC6D-0DEA-7035-D64FB3735F24}"/>
              </a:ext>
            </a:extLst>
          </p:cNvPr>
          <p:cNvSpPr txBox="1"/>
          <p:nvPr/>
        </p:nvSpPr>
        <p:spPr>
          <a:xfrm>
            <a:off x="236708" y="3024561"/>
            <a:ext cx="2018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Gemessenen WiFi-Fingerprint via POST-Request senden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76A45EB-879E-3774-579A-5B86AEA09469}"/>
              </a:ext>
            </a:extLst>
          </p:cNvPr>
          <p:cNvCxnSpPr/>
          <p:nvPr/>
        </p:nvCxnSpPr>
        <p:spPr>
          <a:xfrm flipH="1">
            <a:off x="1877468" y="2661719"/>
            <a:ext cx="1370089" cy="22380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73D6BAF-46F0-A6EF-55DD-7FDDE8A47454}"/>
              </a:ext>
            </a:extLst>
          </p:cNvPr>
          <p:cNvSpPr txBox="1"/>
          <p:nvPr/>
        </p:nvSpPr>
        <p:spPr>
          <a:xfrm>
            <a:off x="2528183" y="3625386"/>
            <a:ext cx="1425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Ermittelten Raum via POST-Request senden</a:t>
            </a:r>
          </a:p>
        </p:txBody>
      </p:sp>
      <p:sp>
        <p:nvSpPr>
          <p:cNvPr id="32" name="Datumsplatzhalter 31">
            <a:extLst>
              <a:ext uri="{FF2B5EF4-FFF2-40B4-BE49-F238E27FC236}">
                <a16:creationId xmlns:a16="http://schemas.microsoft.com/office/drawing/2014/main" id="{B40F291A-9DA1-C173-65A3-26252E47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33" name="Foliennummernplatzhalter 32">
            <a:extLst>
              <a:ext uri="{FF2B5EF4-FFF2-40B4-BE49-F238E27FC236}">
                <a16:creationId xmlns:a16="http://schemas.microsoft.com/office/drawing/2014/main" id="{8B105423-2F36-C6EA-6CD8-D8D67120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63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C2A09-F095-06DF-7DF2-32386D55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1AB423-07EA-7311-436A-ABDEFAF2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B04A38-7733-8DFC-8908-FF12D3BC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139BD6-2BE4-3D12-C2DB-A3BC8CEA4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34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2B8A4E-D950-580A-155B-9542E0C6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B90B82-602A-5A30-9814-BEB131EBB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FastAPI</a:t>
            </a:r>
            <a:r>
              <a:rPr lang="de-DE" dirty="0"/>
              <a:t>, MariaDB, </a:t>
            </a:r>
            <a:r>
              <a:rPr lang="de-DE" dirty="0" err="1"/>
              <a:t>Grafana</a:t>
            </a:r>
            <a:r>
              <a:rPr lang="de-DE" dirty="0"/>
              <a:t> und Prometheus</a:t>
            </a:r>
          </a:p>
          <a:p>
            <a:r>
              <a:rPr lang="de-DE" dirty="0"/>
              <a:t>Läuft auf einer virtuellen Maschine (Debian)</a:t>
            </a:r>
          </a:p>
          <a:p>
            <a:r>
              <a:rPr lang="de-DE" dirty="0"/>
              <a:t>Nur aus dem Netz der HTW erreichbar</a:t>
            </a:r>
          </a:p>
          <a:p>
            <a:r>
              <a:rPr lang="de-DE" dirty="0"/>
              <a:t>Läuft als Docker-Container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13F26C-E7CA-CD42-211F-5F74341F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B326A-B35D-9995-349B-0A5D1F09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857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0E3B8-F6AB-26BC-ADEB-54F735B6B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A2FEB-C5C7-D199-D86E-A9941021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C2B9A8-9047-E9B0-B4CD-D324C630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A25A3E-DD38-30E6-7E85-BA2BCC9D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17</a:t>
            </a:fld>
            <a:endParaRPr lang="de-DE"/>
          </a:p>
        </p:txBody>
      </p:sp>
      <p:pic>
        <p:nvPicPr>
          <p:cNvPr id="9" name="Grafik 8" descr="Ein Bild, das Screenshot, Software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9FD3A455-1351-D89E-1ADB-62BCE63E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23" y="1229235"/>
            <a:ext cx="9590353" cy="51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8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0D39-1A53-67C9-DEE3-88C8C61F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E96882-E094-5E71-C44C-36BA7B2B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5C2A21-5FCE-73A9-99DD-B8D7DBFE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5B8EF-2174-709D-760B-325EC664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18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EDCE445-F4C4-71A9-38A4-1173C991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0823" y="1732480"/>
            <a:ext cx="9590353" cy="41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81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C6E31-DA66-0E35-6ADC-17B097E8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D0362-9436-3796-531A-22E0A12DD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2731" cy="4351338"/>
          </a:xfrm>
        </p:spPr>
        <p:txBody>
          <a:bodyPr/>
          <a:lstStyle/>
          <a:p>
            <a:r>
              <a:rPr lang="de-DE" dirty="0"/>
              <a:t>In der API als </a:t>
            </a:r>
            <a:r>
              <a:rPr lang="de-DE" i="1" dirty="0"/>
              <a:t>MariaDB</a:t>
            </a:r>
            <a:r>
              <a:rPr lang="de-DE" dirty="0"/>
              <a:t> implementiert </a:t>
            </a:r>
          </a:p>
          <a:p>
            <a:r>
              <a:rPr lang="de-DE" dirty="0"/>
              <a:t>In der BVG-Detection-App als </a:t>
            </a:r>
            <a:r>
              <a:rPr lang="de-DE" i="1" dirty="0"/>
              <a:t>SQLite</a:t>
            </a:r>
            <a:r>
              <a:rPr lang="de-DE" dirty="0"/>
              <a:t>-Datenbank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AEF2A0-0A7A-9230-430D-59FF4871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6" t="3366" r="16265" b="61886"/>
          <a:stretch/>
        </p:blipFill>
        <p:spPr>
          <a:xfrm>
            <a:off x="4236497" y="1690688"/>
            <a:ext cx="7117303" cy="4351337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F6C0D6-90BF-E0CD-4712-5AC0C359E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77677-3DF6-8FED-D161-44A7AAA6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67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39976D-B303-82D8-CE42-A3B294BC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C56837-B5E8-CCD5-D257-3672BE55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  <a:p>
            <a:r>
              <a:rPr lang="de-DE" dirty="0"/>
              <a:t>Grundlagen</a:t>
            </a:r>
          </a:p>
          <a:p>
            <a:r>
              <a:rPr lang="de-DE" dirty="0"/>
              <a:t>Systemarchitektur</a:t>
            </a:r>
          </a:p>
          <a:p>
            <a:r>
              <a:rPr lang="de-DE" dirty="0"/>
              <a:t>Algorithmen</a:t>
            </a:r>
          </a:p>
          <a:p>
            <a:r>
              <a:rPr lang="de-DE" dirty="0"/>
              <a:t>Auswertung der 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068FF-7A01-C4D7-0A68-E60E98E7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C54C4A-2930-542B-B51C-1E444C0B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361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47F13-D15D-D506-0AD3-083D1A2E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BVG-Detection</a:t>
            </a:r>
            <a:r>
              <a:rPr lang="de-DE" dirty="0"/>
              <a:t>-App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D55645-796A-8509-C1BC-50DAD291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719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Wiederinbetriebnahme der App</a:t>
            </a:r>
          </a:p>
          <a:p>
            <a:r>
              <a:rPr lang="de-DE" dirty="0"/>
              <a:t>Implementierung der neuen Datenbankstruktur</a:t>
            </a:r>
          </a:p>
          <a:p>
            <a:r>
              <a:rPr lang="de-DE" dirty="0"/>
              <a:t>Implementierung der Algorithmen zur Raumbestimmung</a:t>
            </a:r>
          </a:p>
          <a:p>
            <a:r>
              <a:rPr lang="de-DE" dirty="0"/>
              <a:t>Implementierung der Datenaufbereitungsmethoden</a:t>
            </a:r>
          </a:p>
          <a:p>
            <a:r>
              <a:rPr lang="de-DE" dirty="0"/>
              <a:t>Möglichkeit zum Austausch der Daten (API und andere Android-Smartphones)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B221E6-581A-FBC7-7A4D-652D3A92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0BA53E-3B12-1F60-4E54-BFB599E2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20</a:t>
            </a:fld>
            <a:endParaRPr lang="de-DE"/>
          </a:p>
        </p:txBody>
      </p:sp>
      <p:pic>
        <p:nvPicPr>
          <p:cNvPr id="8" name="Grafik 7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EC3CB218-6EF8-BD70-5782-4CCB31D5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923" y="709237"/>
            <a:ext cx="2623354" cy="58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4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E0E6F-2BE2-F931-A730-5F7A8130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6EE3A-6714-EBB6-3F7C-5551C78E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BVG-</a:t>
            </a:r>
            <a:r>
              <a:rPr lang="de-DE" i="1" dirty="0" err="1"/>
              <a:t>Detection</a:t>
            </a:r>
            <a:r>
              <a:rPr lang="de-DE" dirty="0"/>
              <a:t>-App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FDE22F-FE17-A8E1-F902-258663F71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719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Wiederinbetriebnahme der App</a:t>
            </a:r>
          </a:p>
          <a:p>
            <a:r>
              <a:rPr lang="de-DE" dirty="0"/>
              <a:t>Implementierung der neuen Datenbankstruktur</a:t>
            </a:r>
          </a:p>
          <a:p>
            <a:r>
              <a:rPr lang="de-DE" dirty="0"/>
              <a:t>Implementierung der Algorithmen zur Raumbestimmung</a:t>
            </a:r>
          </a:p>
          <a:p>
            <a:r>
              <a:rPr lang="de-DE" dirty="0"/>
              <a:t>Implementierung der Datenaufbereitungsmethoden</a:t>
            </a:r>
          </a:p>
          <a:p>
            <a:r>
              <a:rPr lang="de-DE" dirty="0"/>
              <a:t>Möglichkeit zum Austausch der Daten (API und andere Android-Smartphones)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AF9A80-9EC6-D183-905B-5223F71B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F693B-AB5E-E2C5-A5E8-67E88D61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DD70FCF-02B0-536F-5119-0BCB437C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8923" y="709237"/>
            <a:ext cx="2623353" cy="58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3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D33C6-0006-9327-AE42-DF243ECE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332A8-55A4-7F07-4E17-08D3F6C5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BVG-</a:t>
            </a:r>
            <a:r>
              <a:rPr lang="de-DE" i="1" dirty="0" err="1"/>
              <a:t>Detection</a:t>
            </a:r>
            <a:r>
              <a:rPr lang="de-DE" dirty="0"/>
              <a:t>-App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0A6AC-AB6B-1A27-27D2-A679C159E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719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Wiederinbetriebnahme der App</a:t>
            </a:r>
          </a:p>
          <a:p>
            <a:r>
              <a:rPr lang="de-DE" dirty="0"/>
              <a:t>Implementierung der neuen Datenbankstruktur</a:t>
            </a:r>
          </a:p>
          <a:p>
            <a:r>
              <a:rPr lang="de-DE" dirty="0"/>
              <a:t>Implementierung der Algorithmen zur Raumbestimmung</a:t>
            </a:r>
          </a:p>
          <a:p>
            <a:r>
              <a:rPr lang="de-DE" dirty="0"/>
              <a:t>Implementierung der Datenaufbereitungsmethoden</a:t>
            </a:r>
          </a:p>
          <a:p>
            <a:r>
              <a:rPr lang="de-DE" dirty="0"/>
              <a:t>Möglichkeit zum Austausch der Daten (API und andere Android-Smartphones)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E2C559-1C0F-8A60-83F8-89ADAF06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E7C520-9F29-9440-4DD0-420328AF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36C3AF-19D1-9184-D15C-D683D717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8923" y="709238"/>
            <a:ext cx="2623353" cy="5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9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F330F-BB3C-CA19-6359-7B29C34D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E995A-7965-A82F-1DED-3698C778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BVG-</a:t>
            </a:r>
            <a:r>
              <a:rPr lang="de-DE" i="1" dirty="0" err="1"/>
              <a:t>Detection</a:t>
            </a:r>
            <a:r>
              <a:rPr lang="de-DE" dirty="0"/>
              <a:t>-App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AD41D6-B827-39D7-2D67-5415650E1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719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Wiederinbetriebnahme der App</a:t>
            </a:r>
          </a:p>
          <a:p>
            <a:r>
              <a:rPr lang="de-DE" dirty="0"/>
              <a:t>Implementierung der neuen Datenbankstruktur</a:t>
            </a:r>
          </a:p>
          <a:p>
            <a:r>
              <a:rPr lang="de-DE" dirty="0"/>
              <a:t>Implementierung der Algorithmen zur Raumbestimmung</a:t>
            </a:r>
          </a:p>
          <a:p>
            <a:r>
              <a:rPr lang="de-DE" dirty="0"/>
              <a:t>Implementierung der Datenaufbereitungsmethoden</a:t>
            </a:r>
          </a:p>
          <a:p>
            <a:r>
              <a:rPr lang="de-DE" dirty="0"/>
              <a:t>Möglichkeit zum Austausch der Daten (API und andere Android-Smartphones)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6B0420-859D-3444-7508-F0C41D5E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2FABEC-45AB-8283-5D5A-AAEA2C92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CBD0F4-FC2E-BC7F-B638-EC3F45AF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8923" y="709238"/>
            <a:ext cx="2623352" cy="5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91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4E857-6F05-57C7-73AF-7F5282AD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E8DE0-6623-12C4-E760-C35C854F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BVG-</a:t>
            </a:r>
            <a:r>
              <a:rPr lang="de-DE" i="1" dirty="0" err="1"/>
              <a:t>Detection</a:t>
            </a:r>
            <a:r>
              <a:rPr lang="de-DE" dirty="0"/>
              <a:t>-App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A0320-30EE-5EFC-59A0-B594CB7B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719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Wiederinbetriebnahme der App</a:t>
            </a:r>
          </a:p>
          <a:p>
            <a:r>
              <a:rPr lang="de-DE" dirty="0"/>
              <a:t>Implementierung der neuen Datenbankstruktur</a:t>
            </a:r>
          </a:p>
          <a:p>
            <a:r>
              <a:rPr lang="de-DE" dirty="0"/>
              <a:t>Implementierung der Algorithmen zur Raumbestimmung</a:t>
            </a:r>
          </a:p>
          <a:p>
            <a:r>
              <a:rPr lang="de-DE" dirty="0"/>
              <a:t>Implementierung der Datenaufbereitungsmethoden</a:t>
            </a:r>
          </a:p>
          <a:p>
            <a:r>
              <a:rPr lang="de-DE" dirty="0"/>
              <a:t>Möglichkeit zum Austausch der Daten (API und andere Android-Smartphones)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186556-E810-21CE-8BC0-3B72BDA9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EB8FEA-34FC-57D8-D73E-0111EA5E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24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276A78-B80F-3F6C-A9CD-D283BE69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8923" y="709239"/>
            <a:ext cx="2623352" cy="58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74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BA68F-88AB-E1DD-A808-25EDF03AE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22273-5A43-C466-B778-83FF6E50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BVG-</a:t>
            </a:r>
            <a:r>
              <a:rPr lang="de-DE" i="1" dirty="0" err="1"/>
              <a:t>Detection</a:t>
            </a:r>
            <a:r>
              <a:rPr lang="de-DE" dirty="0"/>
              <a:t>-App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DD9CFB-DB9D-FD09-8FF9-011D9451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719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Wiederinbetriebnahme der App</a:t>
            </a:r>
          </a:p>
          <a:p>
            <a:r>
              <a:rPr lang="de-DE" dirty="0"/>
              <a:t>Implementierung der neuen Datenbankstruktur</a:t>
            </a:r>
          </a:p>
          <a:p>
            <a:r>
              <a:rPr lang="de-DE" dirty="0"/>
              <a:t>Implementierung der Algorithmen zur Raumbestimmung</a:t>
            </a:r>
          </a:p>
          <a:p>
            <a:r>
              <a:rPr lang="de-DE" dirty="0"/>
              <a:t>Implementierung der Datenaufbereitungsmethoden</a:t>
            </a:r>
          </a:p>
          <a:p>
            <a:r>
              <a:rPr lang="de-DE" dirty="0"/>
              <a:t>Möglichkeit zum Austausch der Daten (API und andere Android-Smartphones)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61A2CA-0149-1B6F-4D53-45B187E2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8D1955-83FE-C3D3-A1FF-8E0476D2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643AAE-76D6-8451-DDE7-0EC89012AB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8923" y="709239"/>
            <a:ext cx="2623351" cy="58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0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9F6A-EB0C-0FE7-3BC5-A707E77C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F6BDA-8CC1-949D-A459-7759C08E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BVG-</a:t>
            </a:r>
            <a:r>
              <a:rPr lang="de-DE" i="1" dirty="0" err="1"/>
              <a:t>Detection</a:t>
            </a:r>
            <a:r>
              <a:rPr lang="de-DE" dirty="0"/>
              <a:t>-App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72BD4-0DE6-6BB8-BC20-FE75C8B2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719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Wiederinbetriebnahme der App</a:t>
            </a:r>
          </a:p>
          <a:p>
            <a:r>
              <a:rPr lang="de-DE" dirty="0"/>
              <a:t>Implementierung der neuen Datenbankstruktur</a:t>
            </a:r>
          </a:p>
          <a:p>
            <a:r>
              <a:rPr lang="de-DE" dirty="0"/>
              <a:t>Implementierung der Algorithmen zur Raumbestimmung</a:t>
            </a:r>
          </a:p>
          <a:p>
            <a:r>
              <a:rPr lang="de-DE" dirty="0"/>
              <a:t>Implementierung der Datenaufbereitungsmethoden</a:t>
            </a:r>
          </a:p>
          <a:p>
            <a:r>
              <a:rPr lang="de-DE" dirty="0"/>
              <a:t>Möglichkeit zum Austausch der Daten (API und andere Android-Smartphones)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76B0DC-DC5E-2002-DC47-F8EC467C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ADE2B-3062-A704-186C-5865BA5E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5BA813-FC4E-4DF2-BF87-8623DF54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8923" y="709240"/>
            <a:ext cx="2623351" cy="58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44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17712-AF28-C295-669D-C689ABCE6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81D91C-1650-E00F-B804-5E26EF98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BVG-</a:t>
            </a:r>
            <a:r>
              <a:rPr lang="de-DE" i="1" dirty="0" err="1"/>
              <a:t>Detection</a:t>
            </a:r>
            <a:r>
              <a:rPr lang="de-DE" dirty="0"/>
              <a:t>-App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ADE89-55A9-8C3C-0D5A-CB9F24BAA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719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Wiederinbetriebnahme der App</a:t>
            </a:r>
          </a:p>
          <a:p>
            <a:r>
              <a:rPr lang="de-DE" dirty="0"/>
              <a:t>Implementierung der neuen Datenbankstruktur</a:t>
            </a:r>
          </a:p>
          <a:p>
            <a:r>
              <a:rPr lang="de-DE" dirty="0"/>
              <a:t>Implementierung der Algorithmen zur Raumbestimmung</a:t>
            </a:r>
          </a:p>
          <a:p>
            <a:r>
              <a:rPr lang="de-DE" dirty="0"/>
              <a:t>Implementierung der Datenaufbereitungsmethoden</a:t>
            </a:r>
          </a:p>
          <a:p>
            <a:r>
              <a:rPr lang="de-DE" dirty="0"/>
              <a:t>Möglichkeit zum Austausch der Daten (API und andere Android-Smartphones)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D0373C-9F4E-4092-32D5-66B8F381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46F734-9D69-CB20-C218-C0E1F3A8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27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8AE25D-37B1-8759-8ED1-C2B9B927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8923" y="709240"/>
            <a:ext cx="2623350" cy="58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73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A2B0-2378-E801-F77F-B18B63A0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793DF9-E48D-E3A0-D266-323CA6658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83A63C-66FB-09A4-0EA9-25AEFE1D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5A6508-0C90-D282-C3A9-4DDA0E8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129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DFB3C-BBA8-A48E-EE37-A73E1EBD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D53A5B-D364-F8BD-9C7A-AAB5A97AEDFF}"/>
              </a:ext>
            </a:extLst>
          </p:cNvPr>
          <p:cNvSpPr/>
          <p:nvPr/>
        </p:nvSpPr>
        <p:spPr>
          <a:xfrm>
            <a:off x="5698026" y="3686481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5B40A7-39C5-3713-C525-D720086C4920}"/>
              </a:ext>
            </a:extLst>
          </p:cNvPr>
          <p:cNvSpPr/>
          <p:nvPr/>
        </p:nvSpPr>
        <p:spPr>
          <a:xfrm>
            <a:off x="6026962" y="4225584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20BB5E-23B6-3CBD-4F56-4346F8D2EE91}"/>
              </a:ext>
            </a:extLst>
          </p:cNvPr>
          <p:cNvSpPr/>
          <p:nvPr/>
        </p:nvSpPr>
        <p:spPr>
          <a:xfrm>
            <a:off x="7058436" y="3533285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160B33-1996-B58B-653E-5D98937214FF}"/>
              </a:ext>
            </a:extLst>
          </p:cNvPr>
          <p:cNvSpPr/>
          <p:nvPr/>
        </p:nvSpPr>
        <p:spPr>
          <a:xfrm>
            <a:off x="6559685" y="4149237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99BE93-C81D-F010-7354-EFE3E40A9767}"/>
              </a:ext>
            </a:extLst>
          </p:cNvPr>
          <p:cNvSpPr/>
          <p:nvPr/>
        </p:nvSpPr>
        <p:spPr>
          <a:xfrm>
            <a:off x="6114100" y="3268185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20BA42-05A8-DC63-11B3-5961B25FDB04}"/>
              </a:ext>
            </a:extLst>
          </p:cNvPr>
          <p:cNvSpPr/>
          <p:nvPr/>
        </p:nvSpPr>
        <p:spPr>
          <a:xfrm>
            <a:off x="7220885" y="4022147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585DCF-9EED-3E78-B533-D235121AF987}"/>
              </a:ext>
            </a:extLst>
          </p:cNvPr>
          <p:cNvSpPr/>
          <p:nvPr/>
        </p:nvSpPr>
        <p:spPr>
          <a:xfrm>
            <a:off x="6134621" y="5095664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FB4CED-6CBA-692F-C241-E62A608381EE}"/>
              </a:ext>
            </a:extLst>
          </p:cNvPr>
          <p:cNvSpPr/>
          <p:nvPr/>
        </p:nvSpPr>
        <p:spPr>
          <a:xfrm>
            <a:off x="7452403" y="3674775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7AF426-02A2-509B-7E96-00B26804830C}"/>
              </a:ext>
            </a:extLst>
          </p:cNvPr>
          <p:cNvSpPr/>
          <p:nvPr/>
        </p:nvSpPr>
        <p:spPr>
          <a:xfrm>
            <a:off x="6689872" y="4833518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6DD06D-0C0D-4AE3-6C3F-D5D962001EC8}"/>
              </a:ext>
            </a:extLst>
          </p:cNvPr>
          <p:cNvSpPr/>
          <p:nvPr/>
        </p:nvSpPr>
        <p:spPr>
          <a:xfrm>
            <a:off x="8372356" y="3885087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3B7C65-5E60-DA8C-CF95-F5BF5FBA6B23}"/>
              </a:ext>
            </a:extLst>
          </p:cNvPr>
          <p:cNvSpPr/>
          <p:nvPr/>
        </p:nvSpPr>
        <p:spPr>
          <a:xfrm>
            <a:off x="8758989" y="2215281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81182B-1E91-8798-136F-D9CF587CB3E3}"/>
              </a:ext>
            </a:extLst>
          </p:cNvPr>
          <p:cNvSpPr/>
          <p:nvPr/>
        </p:nvSpPr>
        <p:spPr>
          <a:xfrm>
            <a:off x="8366334" y="3213026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3BAE09-9BA9-A924-29CE-B7EE4B74ED7D}"/>
              </a:ext>
            </a:extLst>
          </p:cNvPr>
          <p:cNvSpPr/>
          <p:nvPr/>
        </p:nvSpPr>
        <p:spPr>
          <a:xfrm>
            <a:off x="9492860" y="2623173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B92A12-CB52-8979-AF91-AA0302096C3A}"/>
              </a:ext>
            </a:extLst>
          </p:cNvPr>
          <p:cNvSpPr/>
          <p:nvPr/>
        </p:nvSpPr>
        <p:spPr>
          <a:xfrm>
            <a:off x="9860673" y="4057165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F6278E-5215-8A25-B4F8-6411FB883485}"/>
              </a:ext>
            </a:extLst>
          </p:cNvPr>
          <p:cNvSpPr/>
          <p:nvPr/>
        </p:nvSpPr>
        <p:spPr>
          <a:xfrm>
            <a:off x="9598016" y="3555549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2752B9-5C50-2489-F401-BBBAA8FAABC3}"/>
              </a:ext>
            </a:extLst>
          </p:cNvPr>
          <p:cNvSpPr/>
          <p:nvPr/>
        </p:nvSpPr>
        <p:spPr>
          <a:xfrm>
            <a:off x="5869359" y="4752073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F7B125F-DCBB-B1DB-890D-F0BA5CB958DD}"/>
              </a:ext>
            </a:extLst>
          </p:cNvPr>
          <p:cNvCxnSpPr/>
          <p:nvPr/>
        </p:nvCxnSpPr>
        <p:spPr>
          <a:xfrm>
            <a:off x="5189171" y="5978037"/>
            <a:ext cx="629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A54C009-2931-3299-BBAC-2FC1DA8FFC6D}"/>
              </a:ext>
            </a:extLst>
          </p:cNvPr>
          <p:cNvCxnSpPr>
            <a:cxnSpLocks/>
          </p:cNvCxnSpPr>
          <p:nvPr/>
        </p:nvCxnSpPr>
        <p:spPr>
          <a:xfrm flipV="1">
            <a:off x="5198696" y="2320437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2A3ACD23-CA7C-0BAA-7ABB-D7A2386E0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79121" cy="4351338"/>
          </a:xfrm>
        </p:spPr>
        <p:txBody>
          <a:bodyPr/>
          <a:lstStyle/>
          <a:p>
            <a:r>
              <a:rPr lang="de-DE" dirty="0"/>
              <a:t>Distanzfunktion</a:t>
            </a:r>
          </a:p>
          <a:p>
            <a:r>
              <a:rPr lang="de-DE" dirty="0"/>
              <a:t>Anzahl der Nachbarn</a:t>
            </a:r>
          </a:p>
          <a:p>
            <a:r>
              <a:rPr lang="de-DE" dirty="0"/>
              <a:t>Gewichtung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4F2A92-88F2-B29F-E3C9-CA3241BCAB10}"/>
              </a:ext>
            </a:extLst>
          </p:cNvPr>
          <p:cNvSpPr/>
          <p:nvPr/>
        </p:nvSpPr>
        <p:spPr>
          <a:xfrm>
            <a:off x="8154557" y="3450393"/>
            <a:ext cx="210312" cy="210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B7CFD14-BF9F-928F-4B62-6F371D25411A}"/>
              </a:ext>
            </a:extLst>
          </p:cNvPr>
          <p:cNvSpPr txBox="1"/>
          <p:nvPr/>
        </p:nvSpPr>
        <p:spPr>
          <a:xfrm>
            <a:off x="10486689" y="5978037"/>
            <a:ext cx="979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RSSI-Wert 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67AD8AE-04DE-017E-A8EA-1E9480977955}"/>
              </a:ext>
            </a:extLst>
          </p:cNvPr>
          <p:cNvSpPr txBox="1"/>
          <p:nvPr/>
        </p:nvSpPr>
        <p:spPr>
          <a:xfrm>
            <a:off x="4868166" y="2259966"/>
            <a:ext cx="369332" cy="9392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200" dirty="0"/>
              <a:t>RSSI-Wert 1</a:t>
            </a:r>
          </a:p>
        </p:txBody>
      </p:sp>
      <p:sp>
        <p:nvSpPr>
          <p:cNvPr id="43" name="Datumsplatzhalter 42">
            <a:extLst>
              <a:ext uri="{FF2B5EF4-FFF2-40B4-BE49-F238E27FC236}">
                <a16:creationId xmlns:a16="http://schemas.microsoft.com/office/drawing/2014/main" id="{F6A59684-6B65-9F99-C93F-C1F37506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C62E292A-21D6-2674-F052-AA37FB6B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4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85C62-18EA-D165-48F5-F81FBAC2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CB3AD6-87D5-1580-C967-DAADE5DF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möglichst dezentralen Systems zur automatischen Raumerkennung</a:t>
            </a:r>
          </a:p>
          <a:p>
            <a:r>
              <a:rPr lang="de-DE" dirty="0"/>
              <a:t>Möglichkeit zur Raumbestimmung von Mikrocontrollern für die automatische Zuordnung von Messdaten zu den Räumen</a:t>
            </a:r>
          </a:p>
          <a:p>
            <a:r>
              <a:rPr lang="de-DE" dirty="0"/>
              <a:t>Untersuchung verschiedener Algorithmen zur Raumvorhersage</a:t>
            </a:r>
          </a:p>
          <a:p>
            <a:r>
              <a:rPr lang="de-DE" dirty="0"/>
              <a:t>Untersuchung verschiedener Datenaufbereitungsmethoden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14EAD6-CCE0-3D35-2A87-921B1700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15A810-BE4C-FAAF-FB32-798813DA0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5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BF9F-0D1C-4A81-1B97-98944785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E559D-9BF2-435C-63D0-351E0D58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Distanzfunktion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Inhaltsplatzhalter 2">
                <a:extLst>
                  <a:ext uri="{FF2B5EF4-FFF2-40B4-BE49-F238E27FC236}">
                    <a16:creationId xmlns:a16="http://schemas.microsoft.com/office/drawing/2014/main" id="{320BE0C1-691D-3E2B-B1E6-DDF313439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479121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Sørensen-Distanz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Euklidischer Abstand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Inhaltsplatzhalter 2">
                <a:extLst>
                  <a:ext uri="{FF2B5EF4-FFF2-40B4-BE49-F238E27FC236}">
                    <a16:creationId xmlns:a16="http://schemas.microsoft.com/office/drawing/2014/main" id="{320BE0C1-691D-3E2B-B1E6-DDF313439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479121" cy="4351338"/>
              </a:xfrm>
              <a:blipFill>
                <a:blip r:embed="rId3"/>
                <a:stretch>
                  <a:fillRect l="-2260" t="-3488" b="-389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 descr="Ein Bild, das Farbigkeit, Screenshot, Text, Diagramm enthält.&#10;&#10;Automatisch generierte Beschreibung">
            <a:extLst>
              <a:ext uri="{FF2B5EF4-FFF2-40B4-BE49-F238E27FC236}">
                <a16:creationId xmlns:a16="http://schemas.microsoft.com/office/drawing/2014/main" id="{FE445248-4145-B543-0CBF-F07882C3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8" t="5443" r="893" b="6685"/>
          <a:stretch/>
        </p:blipFill>
        <p:spPr>
          <a:xfrm>
            <a:off x="4490518" y="2088176"/>
            <a:ext cx="7532013" cy="3461598"/>
          </a:xfrm>
          <a:prstGeom prst="rect">
            <a:avLst/>
          </a:prstGeom>
        </p:spPr>
      </p:pic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DC817FA-7676-EF7B-FE97-B93D1B7B4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84A4059-AA60-CA83-F95C-383C7F80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255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5BFA7-37E3-E75F-AB9B-99B81628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A8EA1-9E3F-25F6-7F1D-16D4EA7D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Anzahl der Nachbarn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2BDA97-0B0E-6679-7859-88D58B42B4C0}"/>
              </a:ext>
            </a:extLst>
          </p:cNvPr>
          <p:cNvSpPr/>
          <p:nvPr/>
        </p:nvSpPr>
        <p:spPr>
          <a:xfrm>
            <a:off x="5698026" y="3686481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80FF3E-759D-128B-985A-AFA1E92549CB}"/>
              </a:ext>
            </a:extLst>
          </p:cNvPr>
          <p:cNvSpPr/>
          <p:nvPr/>
        </p:nvSpPr>
        <p:spPr>
          <a:xfrm>
            <a:off x="6026962" y="4225584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309E50-1EF5-BFA2-65AA-1301ACC6C5BA}"/>
              </a:ext>
            </a:extLst>
          </p:cNvPr>
          <p:cNvSpPr/>
          <p:nvPr/>
        </p:nvSpPr>
        <p:spPr>
          <a:xfrm>
            <a:off x="7058436" y="3533285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31FEFE-3F48-4178-EEEE-C8F686D43E40}"/>
              </a:ext>
            </a:extLst>
          </p:cNvPr>
          <p:cNvSpPr/>
          <p:nvPr/>
        </p:nvSpPr>
        <p:spPr>
          <a:xfrm>
            <a:off x="6559685" y="4149237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2FDC7F-CE53-B46A-41DB-0542A6A6D862}"/>
              </a:ext>
            </a:extLst>
          </p:cNvPr>
          <p:cNvSpPr/>
          <p:nvPr/>
        </p:nvSpPr>
        <p:spPr>
          <a:xfrm>
            <a:off x="6114100" y="3268185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0677D5-14D0-C962-3AEC-444114BED67D}"/>
              </a:ext>
            </a:extLst>
          </p:cNvPr>
          <p:cNvSpPr/>
          <p:nvPr/>
        </p:nvSpPr>
        <p:spPr>
          <a:xfrm>
            <a:off x="7220885" y="4022147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9604F5-F1F0-7DA1-E5FB-C873821721E6}"/>
              </a:ext>
            </a:extLst>
          </p:cNvPr>
          <p:cNvSpPr/>
          <p:nvPr/>
        </p:nvSpPr>
        <p:spPr>
          <a:xfrm>
            <a:off x="6134621" y="5095664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C43133-719E-D5CA-0E5E-FE63CF3A670A}"/>
              </a:ext>
            </a:extLst>
          </p:cNvPr>
          <p:cNvSpPr/>
          <p:nvPr/>
        </p:nvSpPr>
        <p:spPr>
          <a:xfrm>
            <a:off x="7452403" y="3674775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7E5A38-6B9D-5A3A-796C-2B8958E9A361}"/>
              </a:ext>
            </a:extLst>
          </p:cNvPr>
          <p:cNvSpPr/>
          <p:nvPr/>
        </p:nvSpPr>
        <p:spPr>
          <a:xfrm>
            <a:off x="6689872" y="4833518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F0488A-E634-8920-4C39-E47D6861A95E}"/>
              </a:ext>
            </a:extLst>
          </p:cNvPr>
          <p:cNvSpPr/>
          <p:nvPr/>
        </p:nvSpPr>
        <p:spPr>
          <a:xfrm>
            <a:off x="8372356" y="3885087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26BF71-9EEE-A602-152C-BB60B6DCD2E6}"/>
              </a:ext>
            </a:extLst>
          </p:cNvPr>
          <p:cNvSpPr/>
          <p:nvPr/>
        </p:nvSpPr>
        <p:spPr>
          <a:xfrm>
            <a:off x="8758989" y="2215281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101B0A-873F-A8E4-0B5D-68CE4B66BA71}"/>
              </a:ext>
            </a:extLst>
          </p:cNvPr>
          <p:cNvSpPr/>
          <p:nvPr/>
        </p:nvSpPr>
        <p:spPr>
          <a:xfrm>
            <a:off x="8366334" y="3213026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12D344-D03B-96BF-101E-E4BE3AD153D8}"/>
              </a:ext>
            </a:extLst>
          </p:cNvPr>
          <p:cNvSpPr/>
          <p:nvPr/>
        </p:nvSpPr>
        <p:spPr>
          <a:xfrm>
            <a:off x="9492860" y="2623173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63B019-F8B6-77F4-1F6B-E4F7885EF41D}"/>
              </a:ext>
            </a:extLst>
          </p:cNvPr>
          <p:cNvSpPr/>
          <p:nvPr/>
        </p:nvSpPr>
        <p:spPr>
          <a:xfrm>
            <a:off x="9860673" y="4057165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1A9CA7-E83C-6907-F047-05FBD69D0420}"/>
              </a:ext>
            </a:extLst>
          </p:cNvPr>
          <p:cNvSpPr/>
          <p:nvPr/>
        </p:nvSpPr>
        <p:spPr>
          <a:xfrm>
            <a:off x="9598016" y="3555549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56396B-7B3F-7E02-E967-F19A5A2BF89E}"/>
              </a:ext>
            </a:extLst>
          </p:cNvPr>
          <p:cNvSpPr/>
          <p:nvPr/>
        </p:nvSpPr>
        <p:spPr>
          <a:xfrm>
            <a:off x="5869359" y="4752073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C5B38-D765-A5A4-B0AD-328CF5C9AA46}"/>
              </a:ext>
            </a:extLst>
          </p:cNvPr>
          <p:cNvCxnSpPr/>
          <p:nvPr/>
        </p:nvCxnSpPr>
        <p:spPr>
          <a:xfrm>
            <a:off x="5189171" y="5978037"/>
            <a:ext cx="629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87C2F2F-894C-F6E9-0A87-0D982CAC5F25}"/>
              </a:ext>
            </a:extLst>
          </p:cNvPr>
          <p:cNvCxnSpPr>
            <a:cxnSpLocks/>
          </p:cNvCxnSpPr>
          <p:nvPr/>
        </p:nvCxnSpPr>
        <p:spPr>
          <a:xfrm flipV="1">
            <a:off x="5198696" y="2320437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Inhaltsplatzhalter 2">
                <a:extLst>
                  <a:ext uri="{FF2B5EF4-FFF2-40B4-BE49-F238E27FC236}">
                    <a16:creationId xmlns:a16="http://schemas.microsoft.com/office/drawing/2014/main" id="{48946948-31AE-E27E-B97C-E9E6528CE7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</p:spPr>
            <p:txBody>
              <a:bodyPr/>
              <a:lstStyle/>
              <a:p>
                <a:r>
                  <a:rPr lang="de-DE" dirty="0"/>
                  <a:t>Anzahl der Nachbarn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Inhaltsplatzhalter 2">
                <a:extLst>
                  <a:ext uri="{FF2B5EF4-FFF2-40B4-BE49-F238E27FC236}">
                    <a16:creationId xmlns:a16="http://schemas.microsoft.com/office/drawing/2014/main" id="{48946948-31AE-E27E-B97C-E9E6528CE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  <a:blipFill>
                <a:blip r:embed="rId2"/>
                <a:stretch>
                  <a:fillRect l="-2795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04CEC26E-C448-3F12-2438-DC242B8F4379}"/>
              </a:ext>
            </a:extLst>
          </p:cNvPr>
          <p:cNvSpPr/>
          <p:nvPr/>
        </p:nvSpPr>
        <p:spPr>
          <a:xfrm>
            <a:off x="8154557" y="3450393"/>
            <a:ext cx="210312" cy="210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AE166D-A404-E8C7-12EC-C1267C0FC3D8}"/>
              </a:ext>
            </a:extLst>
          </p:cNvPr>
          <p:cNvSpPr/>
          <p:nvPr/>
        </p:nvSpPr>
        <p:spPr>
          <a:xfrm>
            <a:off x="7302163" y="2597999"/>
            <a:ext cx="1915099" cy="1915099"/>
          </a:xfrm>
          <a:prstGeom prst="ellipse">
            <a:avLst/>
          </a:prstGeom>
          <a:solidFill>
            <a:srgbClr val="E97132">
              <a:alpha val="2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C596F2-B0B9-64E8-61F7-6ECDAAFC04EC}"/>
              </a:ext>
            </a:extLst>
          </p:cNvPr>
          <p:cNvSpPr txBox="1"/>
          <p:nvPr/>
        </p:nvSpPr>
        <p:spPr>
          <a:xfrm>
            <a:off x="10486689" y="5978037"/>
            <a:ext cx="979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RSSI-Wert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0AAA985-D63B-24CE-4776-0774CAAE9CC7}"/>
              </a:ext>
            </a:extLst>
          </p:cNvPr>
          <p:cNvSpPr txBox="1"/>
          <p:nvPr/>
        </p:nvSpPr>
        <p:spPr>
          <a:xfrm>
            <a:off x="4868166" y="2259966"/>
            <a:ext cx="369332" cy="9392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200" dirty="0"/>
              <a:t>RSSI-Wert 1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DFA01B30-0ADA-AFCC-B570-5E5909BB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9BE6F045-2C27-11CD-4D22-0C4B4D27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909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C10C-B1DE-F7AA-AC53-D243922E4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11840-508E-E9CB-A522-FDAB906C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Anzahl der Nachbarn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3BD4D6-7568-F94D-6B2E-06F62C508EC3}"/>
              </a:ext>
            </a:extLst>
          </p:cNvPr>
          <p:cNvSpPr/>
          <p:nvPr/>
        </p:nvSpPr>
        <p:spPr>
          <a:xfrm>
            <a:off x="5698026" y="3686481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2FBB6D-DCA6-8D2E-54BC-D4E29595E510}"/>
              </a:ext>
            </a:extLst>
          </p:cNvPr>
          <p:cNvSpPr/>
          <p:nvPr/>
        </p:nvSpPr>
        <p:spPr>
          <a:xfrm>
            <a:off x="6026962" y="4225584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92E43B-0A87-7371-E802-19135ED8C26F}"/>
              </a:ext>
            </a:extLst>
          </p:cNvPr>
          <p:cNvSpPr/>
          <p:nvPr/>
        </p:nvSpPr>
        <p:spPr>
          <a:xfrm>
            <a:off x="7058436" y="3533285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1D3D47-D761-770F-D929-CBCF94780197}"/>
              </a:ext>
            </a:extLst>
          </p:cNvPr>
          <p:cNvSpPr/>
          <p:nvPr/>
        </p:nvSpPr>
        <p:spPr>
          <a:xfrm>
            <a:off x="6559685" y="4149237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A7AEFF-BE65-D126-59AD-25D4E42AF8CA}"/>
              </a:ext>
            </a:extLst>
          </p:cNvPr>
          <p:cNvSpPr/>
          <p:nvPr/>
        </p:nvSpPr>
        <p:spPr>
          <a:xfrm>
            <a:off x="6114100" y="3268185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8AD807-E953-55C9-2234-FC19F7017A03}"/>
              </a:ext>
            </a:extLst>
          </p:cNvPr>
          <p:cNvSpPr/>
          <p:nvPr/>
        </p:nvSpPr>
        <p:spPr>
          <a:xfrm>
            <a:off x="7220885" y="4022147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C89D33-FCE2-6E16-95B0-DBCFA3653CB5}"/>
              </a:ext>
            </a:extLst>
          </p:cNvPr>
          <p:cNvSpPr/>
          <p:nvPr/>
        </p:nvSpPr>
        <p:spPr>
          <a:xfrm>
            <a:off x="6134621" y="5095664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E7292E-E62F-2435-E978-364629E32497}"/>
              </a:ext>
            </a:extLst>
          </p:cNvPr>
          <p:cNvSpPr/>
          <p:nvPr/>
        </p:nvSpPr>
        <p:spPr>
          <a:xfrm>
            <a:off x="7452403" y="3674775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014C96-CD18-A267-2B85-2B678B938B70}"/>
              </a:ext>
            </a:extLst>
          </p:cNvPr>
          <p:cNvSpPr/>
          <p:nvPr/>
        </p:nvSpPr>
        <p:spPr>
          <a:xfrm>
            <a:off x="6689872" y="4833518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144843-4C18-BC04-E03B-EFD14B650BFE}"/>
              </a:ext>
            </a:extLst>
          </p:cNvPr>
          <p:cNvSpPr/>
          <p:nvPr/>
        </p:nvSpPr>
        <p:spPr>
          <a:xfrm>
            <a:off x="8372356" y="3885087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D166B0-C9D9-7434-FA84-958F0E9D0D45}"/>
              </a:ext>
            </a:extLst>
          </p:cNvPr>
          <p:cNvSpPr/>
          <p:nvPr/>
        </p:nvSpPr>
        <p:spPr>
          <a:xfrm>
            <a:off x="8758989" y="2215281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F40167-A247-E75F-2546-64819611E79C}"/>
              </a:ext>
            </a:extLst>
          </p:cNvPr>
          <p:cNvSpPr/>
          <p:nvPr/>
        </p:nvSpPr>
        <p:spPr>
          <a:xfrm>
            <a:off x="8366334" y="3213026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567102-C488-8F2D-8664-47B700ACC413}"/>
              </a:ext>
            </a:extLst>
          </p:cNvPr>
          <p:cNvSpPr/>
          <p:nvPr/>
        </p:nvSpPr>
        <p:spPr>
          <a:xfrm>
            <a:off x="9492860" y="2623173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89D0D6-531C-A6B9-73A5-875E9621CA6C}"/>
              </a:ext>
            </a:extLst>
          </p:cNvPr>
          <p:cNvSpPr/>
          <p:nvPr/>
        </p:nvSpPr>
        <p:spPr>
          <a:xfrm>
            <a:off x="9860673" y="4057165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24774-3F5D-6E5F-0992-4A59B28B9657}"/>
              </a:ext>
            </a:extLst>
          </p:cNvPr>
          <p:cNvSpPr/>
          <p:nvPr/>
        </p:nvSpPr>
        <p:spPr>
          <a:xfrm>
            <a:off x="9598016" y="3555549"/>
            <a:ext cx="210312" cy="210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256AA8-6850-A04F-DF7D-960C4E9965AD}"/>
              </a:ext>
            </a:extLst>
          </p:cNvPr>
          <p:cNvSpPr/>
          <p:nvPr/>
        </p:nvSpPr>
        <p:spPr>
          <a:xfrm>
            <a:off x="5869359" y="4752073"/>
            <a:ext cx="210312" cy="2103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74D98CC-0218-416F-F62A-09938B411FE7}"/>
              </a:ext>
            </a:extLst>
          </p:cNvPr>
          <p:cNvCxnSpPr/>
          <p:nvPr/>
        </p:nvCxnSpPr>
        <p:spPr>
          <a:xfrm>
            <a:off x="5189171" y="5978037"/>
            <a:ext cx="6299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EE0AB4-4FC6-7F79-90CE-CFA670479C80}"/>
              </a:ext>
            </a:extLst>
          </p:cNvPr>
          <p:cNvCxnSpPr>
            <a:cxnSpLocks/>
          </p:cNvCxnSpPr>
          <p:nvPr/>
        </p:nvCxnSpPr>
        <p:spPr>
          <a:xfrm flipV="1">
            <a:off x="5198696" y="2320437"/>
            <a:ext cx="0" cy="3657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Inhaltsplatzhalter 2">
                <a:extLst>
                  <a:ext uri="{FF2B5EF4-FFF2-40B4-BE49-F238E27FC236}">
                    <a16:creationId xmlns:a16="http://schemas.microsoft.com/office/drawing/2014/main" id="{EC938CDE-5164-FCDE-9173-0641C7292C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</p:spPr>
            <p:txBody>
              <a:bodyPr/>
              <a:lstStyle/>
              <a:p>
                <a:r>
                  <a:rPr lang="de-DE" dirty="0"/>
                  <a:t>Anzahl der Nachbarn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Inhaltsplatzhalter 2">
                <a:extLst>
                  <a:ext uri="{FF2B5EF4-FFF2-40B4-BE49-F238E27FC236}">
                    <a16:creationId xmlns:a16="http://schemas.microsoft.com/office/drawing/2014/main" id="{EC938CDE-5164-FCDE-9173-0641C7292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  <a:blipFill>
                <a:blip r:embed="rId2"/>
                <a:stretch>
                  <a:fillRect l="-2795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8DC3690A-5780-5626-54FB-7044C96B6BAC}"/>
              </a:ext>
            </a:extLst>
          </p:cNvPr>
          <p:cNvSpPr/>
          <p:nvPr/>
        </p:nvSpPr>
        <p:spPr>
          <a:xfrm>
            <a:off x="8154557" y="3450393"/>
            <a:ext cx="210312" cy="210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32E062D-E1AE-4EB8-3E48-2AA3B53CA2F0}"/>
              </a:ext>
            </a:extLst>
          </p:cNvPr>
          <p:cNvSpPr/>
          <p:nvPr/>
        </p:nvSpPr>
        <p:spPr>
          <a:xfrm>
            <a:off x="6965078" y="2259966"/>
            <a:ext cx="2591166" cy="2591166"/>
          </a:xfrm>
          <a:prstGeom prst="ellipse">
            <a:avLst/>
          </a:prstGeom>
          <a:solidFill>
            <a:srgbClr val="E97132">
              <a:alpha val="2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42047F-5B37-FE0A-A233-6A86CAF45FAA}"/>
              </a:ext>
            </a:extLst>
          </p:cNvPr>
          <p:cNvSpPr txBox="1"/>
          <p:nvPr/>
        </p:nvSpPr>
        <p:spPr>
          <a:xfrm>
            <a:off x="10486689" y="5978037"/>
            <a:ext cx="979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RSSI-Wert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A8B701D-15E3-41B9-8F56-5B89B88B109C}"/>
              </a:ext>
            </a:extLst>
          </p:cNvPr>
          <p:cNvSpPr txBox="1"/>
          <p:nvPr/>
        </p:nvSpPr>
        <p:spPr>
          <a:xfrm>
            <a:off x="4868166" y="2259966"/>
            <a:ext cx="369332" cy="9392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200" dirty="0"/>
              <a:t>RSSI-Wert 1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789C243A-4D3E-BE08-87FE-0DED06B4E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A49C3E49-3340-1619-422D-959F5BBC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373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40A8D-F3F1-AF98-B81A-C3E05108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2ED8E-BACC-6DE2-FDFF-719FC1FC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Gewichtung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F7563BD2-CDCF-6A79-AB16-84EC7A6C8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8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Ungewichtet</a:t>
            </a:r>
          </a:p>
          <a:p>
            <a:r>
              <a:rPr lang="de-DE" sz="2600" dirty="0"/>
              <a:t>Berechnung der Distanz</a:t>
            </a:r>
          </a:p>
          <a:p>
            <a:endParaRPr lang="de-DE" sz="2600" dirty="0"/>
          </a:p>
          <a:p>
            <a:endParaRPr lang="de-DE" sz="260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B0BCBF9C-E755-42F8-1CDB-419537D1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CE8CA324-EAE3-051C-54B8-E70EF0D8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68A6C1C6-C5EC-A498-F4A9-DA4C44F362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6582889"/>
                  </p:ext>
                </p:extLst>
              </p:nvPr>
            </p:nvGraphicFramePr>
            <p:xfrm>
              <a:off x="4916492" y="1825625"/>
              <a:ext cx="5149848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68A6C1C6-C5EC-A498-F4A9-DA4C44F362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6582889"/>
                  </p:ext>
                </p:extLst>
              </p:nvPr>
            </p:nvGraphicFramePr>
            <p:xfrm>
              <a:off x="4916492" y="1825625"/>
              <a:ext cx="5149848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100000" r="-20198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0000" r="-10000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100000" r="-990" b="-4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200000" r="-20198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0000" r="-10000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200000" r="-990" b="-3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06818" r="-20198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6818" r="-1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06818" r="-990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97778" r="-20198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97778" r="-1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97778" r="-99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497778" r="-20198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97778" r="-10000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497778" r="-990" b="-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B419D4C-5F9A-22C8-B858-3491C063C4BE}"/>
                  </a:ext>
                </a:extLst>
              </p:cNvPr>
              <p:cNvSpPr txBox="1"/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B419D4C-5F9A-22C8-B858-3491C063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724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7A0C5-5EB3-ED72-6324-531DB8975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A56CF-6FFC-F838-4D81-C36B42A9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Gewichtung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276591DE-679B-E35F-4401-80DCAFF6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6FAF7D7C-F6B7-979F-AE6E-DA9F6583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026B0D6B-F8FA-34D5-9561-2A51C9C152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4,330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2,598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0,866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13,00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026B0D6B-F8FA-34D5-9561-2A51C9C152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100000" r="-30297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0000" r="-20000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100000" r="-10198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100000" r="-980" b="-4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200000" r="-30297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0000" r="-20000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200000" r="-10198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200000" r="-980" b="-3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06818" r="-30297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6818" r="-2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06818" r="-10198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06818" r="-980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97778" r="-30297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97778" r="-2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97778" r="-10198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97778" r="-98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497778" r="-30297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97778" r="-20000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497778" r="-10198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6C560A-525B-1BEE-4E3C-4DAC82C20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8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Ungewichtet</a:t>
            </a:r>
          </a:p>
          <a:p>
            <a:r>
              <a:rPr lang="de-DE" sz="2600" dirty="0"/>
              <a:t>Berechnung der Distanz</a:t>
            </a:r>
          </a:p>
          <a:p>
            <a:endParaRPr lang="de-DE" sz="2600" dirty="0"/>
          </a:p>
          <a:p>
            <a:endParaRPr lang="de-DE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83CCB91-5414-087A-9F4C-88D3B2C7FB01}"/>
                  </a:ext>
                </a:extLst>
              </p:cNvPr>
              <p:cNvSpPr txBox="1"/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83CCB91-5414-087A-9F4C-88D3B2C7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74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ABB28-B31B-213C-ADBE-3470E8DA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AFA4E-CB0D-2BF1-754A-C0B1E6C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Gewichtung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B7D5773F-FDE5-239C-0412-5D839E94E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5EC9A227-5D6E-189B-57CB-E2AFF256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35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F24A76C9-4B19-A77E-E3B5-3B3FF69585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949862"/>
                  </p:ext>
                </p:extLst>
              </p:nvPr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4,330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2,598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0,866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13,00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F24A76C9-4B19-A77E-E3B5-3B3FF69585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949862"/>
                  </p:ext>
                </p:extLst>
              </p:nvPr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100000" r="-30297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0000" r="-20000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100000" r="-10198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100000" r="-980" b="-4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200000" r="-30297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0000" r="-20000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200000" r="-10198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200000" r="-980" b="-3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06818" r="-30297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6818" r="-2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06818" r="-10198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06818" r="-980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97778" r="-30297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97778" r="-2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97778" r="-10198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97778" r="-98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497778" r="-30297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97778" r="-20000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497778" r="-10198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AA8B89B8-86A3-2AAC-283E-C2D8E4580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Ungewichtet</a:t>
                </a:r>
              </a:p>
              <a:p>
                <a:r>
                  <a:rPr lang="de-DE" sz="2600" dirty="0"/>
                  <a:t>Berechnung der Distanz</a:t>
                </a:r>
              </a:p>
              <a:p>
                <a:r>
                  <a:rPr lang="de-DE" sz="2600" dirty="0"/>
                  <a:t>Auswahl der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600" dirty="0"/>
                  <a:t> kleinsten Distanzen</a:t>
                </a:r>
              </a:p>
              <a:p>
                <a:endParaRPr lang="de-DE" sz="26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AA8B89B8-86A3-2AAC-283E-C2D8E4580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  <a:blipFill>
                <a:blip r:embed="rId3"/>
                <a:stretch>
                  <a:fillRect l="-279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91D49BD-3CAC-30FA-EB07-D701B06C803B}"/>
                  </a:ext>
                </a:extLst>
              </p:cNvPr>
              <p:cNvSpPr txBox="1"/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91D49BD-3CAC-30FA-EB07-D701B06C8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013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AB6B-23B1-E64C-4445-4CFC450CA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AAE84-6DBC-364D-3E1F-E7E990E1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Gewichtung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E632306-4BEC-3CB4-D604-EA2BD0F7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92B2C0A3-A5B7-4551-B22C-FAA00FB1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EA3BA1EB-716E-EBEF-4238-A7EEBF0185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3271594"/>
                  </p:ext>
                </p:extLst>
              </p:nvPr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4,330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2,598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0,866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13,00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EA3BA1EB-716E-EBEF-4238-A7EEBF0185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3271594"/>
                  </p:ext>
                </p:extLst>
              </p:nvPr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100000" r="-30297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0000" r="-20000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100000" r="-10198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100000" r="-980" b="-4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200000" r="-30297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0000" r="-20000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200000" r="-10198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200000" r="-980" b="-3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06818" r="-30297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6818" r="-2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06818" r="-10198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06818" r="-980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97778" r="-30297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97778" r="-2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97778" r="-10198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97778" r="-98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497778" r="-30297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97778" r="-20000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497778" r="-10198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3DF10CF2-4D7B-6716-8AF0-FBD3A11B0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Ungewichtet</a:t>
                </a:r>
              </a:p>
              <a:p>
                <a:r>
                  <a:rPr lang="de-DE" sz="2600" dirty="0"/>
                  <a:t>Berechnung der Distanz</a:t>
                </a:r>
              </a:p>
              <a:p>
                <a:r>
                  <a:rPr lang="de-DE" sz="2600" dirty="0"/>
                  <a:t>Auswahl der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600" dirty="0"/>
                  <a:t> kleinsten Distanzen</a:t>
                </a:r>
              </a:p>
              <a:p>
                <a:r>
                  <a:rPr lang="de-DE" sz="2600" dirty="0"/>
                  <a:t>Mehrheitsvotum</a:t>
                </a:r>
              </a:p>
              <a:p>
                <a:endParaRPr lang="de-DE" sz="26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3DF10CF2-4D7B-6716-8AF0-FBD3A11B0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  <a:blipFill>
                <a:blip r:embed="rId3"/>
                <a:stretch>
                  <a:fillRect l="-279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BF540D-66F8-53D0-0D06-C7646EC951C9}"/>
                  </a:ext>
                </a:extLst>
              </p:cNvPr>
              <p:cNvSpPr txBox="1"/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BF540D-66F8-53D0-0D06-C7646EC95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95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4B66D-EFBC-00EC-99CA-B26D69BF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97E51-F369-B0D3-00E0-3070BE42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Gewichtung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42B84635-8E61-6307-DBA5-144BC4A4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9CBA64D-6E50-6793-5074-528F1D34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37</a:t>
            </a:fld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F5DD44-8734-A50E-E831-E6A3E85C8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8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600" dirty="0"/>
              <a:t>Gewichtet</a:t>
            </a:r>
          </a:p>
          <a:p>
            <a:r>
              <a:rPr lang="de-DE" sz="2600" dirty="0"/>
              <a:t>Berechnung der Distanz</a:t>
            </a:r>
          </a:p>
          <a:p>
            <a:endParaRPr lang="de-DE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D0260E99-BF31-D7EC-A886-07C2C45BF8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4,330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2,598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0,866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13,00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D0260E99-BF31-D7EC-A886-07C2C45BF8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100000" r="-30297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0000" r="-20000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100000" r="-10198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100000" r="-980" b="-4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200000" r="-30297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0000" r="-20000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200000" r="-10198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200000" r="-980" b="-3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06818" r="-30297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6818" r="-2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06818" r="-10198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06818" r="-980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97778" r="-30297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97778" r="-2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97778" r="-10198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97778" r="-980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497778" r="-30297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97778" r="-20000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497778" r="-10198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32E35FC-40C0-4575-55E1-E44D9CE0959C}"/>
                  </a:ext>
                </a:extLst>
              </p:cNvPr>
              <p:cNvSpPr txBox="1"/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32E35FC-40C0-4575-55E1-E44D9CE0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127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639C7-491A-66CA-0C89-7E400F411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C4AB52-7FC5-CD3E-2471-CBCB49FD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Gewichtung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3D2DB57A-9E4D-53D2-78FD-1B7C6FFF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5CD4736E-952C-EA1F-8431-DADCB080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CD932BD3-E1F7-6405-441E-383110913A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0,231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0,385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1,154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CD932BD3-E1F7-6405-441E-383110913A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100000" r="-30297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0000" r="-20000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100000" r="-10198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100000" r="-980" b="-4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200000" r="-30297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0000" r="-20000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200000" r="-10198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200000" r="-980" b="-3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06818" r="-30297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6818" r="-2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06818" r="-10198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06818" r="-980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97778" r="-30297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97778" r="-2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97778" r="-10198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497778" r="-30297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97778" r="-20000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497778" r="-10198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12348210-0588-6754-E8BF-490622F5D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Gewichtet</a:t>
                </a:r>
              </a:p>
              <a:p>
                <a:r>
                  <a:rPr lang="de-DE" sz="2600" dirty="0"/>
                  <a:t>Berechnung der Distanz</a:t>
                </a:r>
              </a:p>
              <a:p>
                <a:r>
                  <a:rPr lang="de-DE" sz="2600" dirty="0"/>
                  <a:t>Auswahl der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600" dirty="0"/>
                  <a:t> kleinsten Distanzen</a:t>
                </a:r>
              </a:p>
              <a:p>
                <a:r>
                  <a:rPr lang="de-DE" sz="2600" dirty="0"/>
                  <a:t>Berechnung des Kehrwerts</a:t>
                </a:r>
              </a:p>
              <a:p>
                <a:endParaRPr lang="de-DE" sz="2600" dirty="0"/>
              </a:p>
            </p:txBody>
          </p:sp>
        </mc:Choice>
        <mc:Fallback xmlns="">
          <p:sp>
            <p:nvSpPr>
              <p:cNvPr id="6" name="Inhaltsplatzhalter 2">
                <a:extLst>
                  <a:ext uri="{FF2B5EF4-FFF2-40B4-BE49-F238E27FC236}">
                    <a16:creationId xmlns:a16="http://schemas.microsoft.com/office/drawing/2014/main" id="{12348210-0588-6754-E8BF-490622F5D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  <a:blipFill>
                <a:blip r:embed="rId3"/>
                <a:stretch>
                  <a:fillRect l="-2795" t="-2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DA9347-2674-25A6-3505-69E1BCC8389F}"/>
                  </a:ext>
                </a:extLst>
              </p:cNvPr>
              <p:cNvSpPr txBox="1"/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EDA9347-2674-25A6-3505-69E1BCC83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793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5771-A0EB-458F-F40E-05141254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CDF9D-2F1D-37A1-E6DC-F0487DE1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Gewichtung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4C74612B-C858-02CA-3509-951D440B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0C8D10FF-BBF8-D2CB-77A2-08B892A1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39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EB01F020-6597-48F7-71DA-A2246C269B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120422"/>
                  </p:ext>
                </p:extLst>
              </p:nvPr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0,616</m:t>
                                </m:r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1,154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EB01F020-6597-48F7-71DA-A2246C269B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120422"/>
                  </p:ext>
                </p:extLst>
              </p:nvPr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100000" r="-30297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0000" r="-20000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100000" r="-101980" b="-40222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50000" r="-980" b="-1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200000" r="-30297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0000" r="-20000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200000" r="-101980" b="-30222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/>
                          <a:endParaRPr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06818" r="-30297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6818" r="-2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06818" r="-10198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06818" r="-980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97778" r="-30297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97778" r="-2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97778" r="-10198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497778" r="-30297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97778" r="-20000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497778" r="-10198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C9B1ED32-DFDE-9258-BFBC-65CBB717B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600" dirty="0"/>
                  <a:t>Gewichtet</a:t>
                </a:r>
              </a:p>
              <a:p>
                <a:r>
                  <a:rPr lang="de-DE" sz="2600" dirty="0"/>
                  <a:t>Berechnung der Distanz</a:t>
                </a:r>
              </a:p>
              <a:p>
                <a:r>
                  <a:rPr lang="de-DE" sz="2600" dirty="0"/>
                  <a:t>Auswahl der </a:t>
                </a:r>
                <a14:m>
                  <m:oMath xmlns:m="http://schemas.openxmlformats.org/officeDocument/2006/math">
                    <m:r>
                      <a:rPr lang="de-DE" sz="2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2600" dirty="0"/>
                  <a:t> kleinsten Distanzen</a:t>
                </a:r>
              </a:p>
              <a:p>
                <a:r>
                  <a:rPr lang="de-DE" sz="2600" dirty="0"/>
                  <a:t>Berechnung des Kehrwerts</a:t>
                </a:r>
              </a:p>
              <a:p>
                <a:r>
                  <a:rPr lang="de-DE" sz="2600" dirty="0"/>
                  <a:t>Aufsummieren pro Klasse (Raum)</a:t>
                </a:r>
              </a:p>
              <a:p>
                <a:endParaRPr lang="de-DE" sz="26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C9B1ED32-DFDE-9258-BFBC-65CBB717B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  <a:blipFill>
                <a:blip r:embed="rId3"/>
                <a:stretch>
                  <a:fillRect l="-2795" t="-2035" r="-21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CB846B7-A745-E48C-EB08-9A2B1DE2D9C5}"/>
                  </a:ext>
                </a:extLst>
              </p:cNvPr>
              <p:cNvSpPr txBox="1"/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CB846B7-A745-E48C-EB08-9A2B1DE2D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29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33E0F-4A9D-5246-9484-179F7BE9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CEBBF4E-76B8-21C1-CDB4-096ED455F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/>
              <a:lstStyle/>
              <a:p>
                <a:r>
                  <a:rPr lang="de-DE" dirty="0"/>
                  <a:t>WiFi-Router besitzen eine eindeutige MAC-Adresse (BSSID) und einen vom Administrator festgelegten Namen (SSID)</a:t>
                </a:r>
              </a:p>
              <a:p>
                <a:r>
                  <a:rPr lang="de-DE" dirty="0"/>
                  <a:t>Die Stärke des empfangenen Signals (RSSI) wird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r>
                  <a:rPr lang="de-DE" dirty="0"/>
                  <a:t> gemessen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CEBBF4E-76B8-21C1-CDB4-096ED455F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86" t="-6250" r="-10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Quittung, Reihe, Diagramm, Text enthält.&#10;&#10;Automatisch generierte Beschreibung">
            <a:extLst>
              <a:ext uri="{FF2B5EF4-FFF2-40B4-BE49-F238E27FC236}">
                <a16:creationId xmlns:a16="http://schemas.microsoft.com/office/drawing/2014/main" id="{61DAE525-1C8D-FBC8-17BF-34FE303A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672" y="3429000"/>
            <a:ext cx="9032655" cy="3010885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09F0686-DF9C-8A5E-FE92-77DDC304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3B15FE-705D-494B-8458-5F5A19DC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705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6CDFC-61EE-9785-7D53-1AC36A9AB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574CD-400B-280A-3C27-A2C6DCB0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K-Nearest-Neighbor – Gewichtung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E634F558-A013-8CA3-A717-8FE8BF23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1B7B882B-0888-BF3E-C89C-28632089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C35F7FBC-4B72-0547-0086-6637D54E3D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9990813"/>
                  </p:ext>
                </p:extLst>
              </p:nvPr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0,616</m:t>
                                </m:r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−11 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−13 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1,154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−20 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−12,5 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e 22">
                <a:extLst>
                  <a:ext uri="{FF2B5EF4-FFF2-40B4-BE49-F238E27FC236}">
                    <a16:creationId xmlns:a16="http://schemas.microsoft.com/office/drawing/2014/main" id="{C35F7FBC-4B72-0547-0086-6637D54E3D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9990813"/>
                  </p:ext>
                </p:extLst>
              </p:nvPr>
            </p:nvGraphicFramePr>
            <p:xfrm>
              <a:off x="4916492" y="1825625"/>
              <a:ext cx="6437310" cy="34061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7462">
                      <a:extLst>
                        <a:ext uri="{9D8B030D-6E8A-4147-A177-3AD203B41FA5}">
                          <a16:colId xmlns:a16="http://schemas.microsoft.com/office/drawing/2014/main" val="980927162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059695867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26779933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989918061"/>
                        </a:ext>
                      </a:extLst>
                    </a:gridCol>
                    <a:gridCol w="1287462">
                      <a:extLst>
                        <a:ext uri="{9D8B030D-6E8A-4147-A177-3AD203B41FA5}">
                          <a16:colId xmlns:a16="http://schemas.microsoft.com/office/drawing/2014/main" val="3239073662"/>
                        </a:ext>
                      </a:extLst>
                    </a:gridCol>
                  </a:tblGrid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AP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072303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Raum 1 (1)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100000" r="-30297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0000" r="-200000" b="-4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100000" r="-101980" b="-40222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50000" r="-980" b="-15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184771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1 (2)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200000" r="-30297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0000" r="-200000" b="-3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200000" r="-101980" b="-30222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7700992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06818" r="-30297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6818" r="-2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06818" r="-10198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9020" t="-306818" r="-980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599010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Raum 2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397778" r="-30297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97778" r="-2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397778" r="-10198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1047327"/>
                      </a:ext>
                    </a:extLst>
                  </a:tr>
                  <a:tr h="5676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???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980" t="-497778" r="-30297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97778" r="-20000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2970" t="-497778" r="-101980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06962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5AD2F186-4B8C-56BD-7CBE-B50C80F2D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Gewichtet</a:t>
                </a:r>
              </a:p>
              <a:p>
                <a:r>
                  <a:rPr lang="de-DE" dirty="0"/>
                  <a:t>Berechnung der Distanz</a:t>
                </a:r>
              </a:p>
              <a:p>
                <a:r>
                  <a:rPr lang="de-DE" dirty="0"/>
                  <a:t>Auswahl 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kleinsten Distanzen</a:t>
                </a:r>
              </a:p>
              <a:p>
                <a:r>
                  <a:rPr lang="de-DE" dirty="0"/>
                  <a:t>Berechnung des Kehrwerts</a:t>
                </a:r>
              </a:p>
              <a:p>
                <a:r>
                  <a:rPr lang="de-DE" dirty="0"/>
                  <a:t>Aufsummieren pro Klasse (Raum)</a:t>
                </a:r>
              </a:p>
              <a:p>
                <a:r>
                  <a:rPr lang="de-DE" dirty="0"/>
                  <a:t>Klasse mit dem größten Gewicht wird vorhergesagt</a:t>
                </a:r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5AD2F186-4B8C-56BD-7CBE-B50C80F2D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8292" cy="4351338"/>
              </a:xfrm>
              <a:blipFill>
                <a:blip r:embed="rId3"/>
                <a:stretch>
                  <a:fillRect l="-2795" t="-2616" r="-2174" b="-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CE3FF95-4A09-DB41-9024-B4715D14C50D}"/>
                  </a:ext>
                </a:extLst>
              </p:cNvPr>
              <p:cNvSpPr txBox="1"/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CE3FF95-4A09-DB41-9024-B4715D14C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59" y="6123543"/>
                <a:ext cx="7706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4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BE866-1BF8-BE02-F31D-EDEB63FF4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82DDC-5B20-2739-D4CD-CCD3BB74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4603D6-7CBC-D5F3-8A75-C2E46A81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6124" cy="4351338"/>
          </a:xfrm>
        </p:spPr>
        <p:txBody>
          <a:bodyPr/>
          <a:lstStyle/>
          <a:p>
            <a:r>
              <a:rPr lang="de-DE" dirty="0"/>
              <a:t>Versucht die Datenpunkte linear zu trennen (Hyperplane)</a:t>
            </a:r>
          </a:p>
          <a:p>
            <a:r>
              <a:rPr lang="de-DE" dirty="0"/>
              <a:t>Der Regularisierungsparameter C legt fest, wie stark das Modell versucht, alle Datenpunkte korrekt zu klassifizieren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130BE1-8BB0-E1FE-8202-EEB070A6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5D07AC-5B2D-499E-1A0A-61FF6E45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41</a:t>
            </a:fld>
            <a:endParaRPr lang="de-DE"/>
          </a:p>
        </p:txBody>
      </p:sp>
      <p:pic>
        <p:nvPicPr>
          <p:cNvPr id="7" name="Grafik 6" descr="Ein Bild, das Reihe, Diagramm, Steigung, Schrift enthält.&#10;&#10;Automatisch generierte Beschreibung">
            <a:extLst>
              <a:ext uri="{FF2B5EF4-FFF2-40B4-BE49-F238E27FC236}">
                <a16:creationId xmlns:a16="http://schemas.microsoft.com/office/drawing/2014/main" id="{03B21925-46FB-B809-5E5E-F3A3A02E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121" y="2096668"/>
            <a:ext cx="3848958" cy="26646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5A0F627-829D-BB9D-7242-087F4E20F10A}"/>
              </a:ext>
            </a:extLst>
          </p:cNvPr>
          <p:cNvSpPr txBox="1"/>
          <p:nvPr/>
        </p:nvSpPr>
        <p:spPr>
          <a:xfrm>
            <a:off x="6686121" y="4761331"/>
            <a:ext cx="38489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Bildquelle: https://</a:t>
            </a:r>
            <a:r>
              <a:rPr lang="de-DE" sz="800" dirty="0" err="1"/>
              <a:t>databasecamp.de</a:t>
            </a:r>
            <a:r>
              <a:rPr lang="de-DE" sz="800" dirty="0"/>
              <a:t>/</a:t>
            </a:r>
            <a:r>
              <a:rPr lang="de-DE" sz="800" dirty="0" err="1"/>
              <a:t>ki</a:t>
            </a:r>
            <a:r>
              <a:rPr lang="de-DE" sz="800" dirty="0"/>
              <a:t>/support-</a:t>
            </a:r>
            <a:r>
              <a:rPr lang="de-DE" sz="800" dirty="0" err="1"/>
              <a:t>vector</a:t>
            </a:r>
            <a:r>
              <a:rPr lang="de-DE" sz="800" dirty="0"/>
              <a:t>-</a:t>
            </a:r>
            <a:r>
              <a:rPr lang="de-DE" sz="800" dirty="0" err="1"/>
              <a:t>machine-svm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566913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EF67-5784-825F-2833-112E6FED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4C8FD-D8E5-A28D-4883-F465CE1B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1A323-0124-6374-16C7-962D7FB8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6124" cy="4351338"/>
          </a:xfrm>
        </p:spPr>
        <p:txBody>
          <a:bodyPr/>
          <a:lstStyle/>
          <a:p>
            <a:r>
              <a:rPr lang="de-DE" dirty="0"/>
              <a:t>Versucht die Datenpunkte linear zu trennen (Hyperplane)</a:t>
            </a:r>
          </a:p>
          <a:p>
            <a:r>
              <a:rPr lang="de-DE" dirty="0"/>
              <a:t>Der Regularisierungsparameter C legt fest, wie stark das Modell versucht, alle Datenpunkte korrekt zu klassifizieren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8B7AD6-AA85-B95E-913F-87C3D16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DEFB57-85C3-4D4F-35B8-09F83A7F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42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224C0B-7980-B9AB-7546-D13AC46BC596}"/>
              </a:ext>
            </a:extLst>
          </p:cNvPr>
          <p:cNvSpPr txBox="1"/>
          <p:nvPr/>
        </p:nvSpPr>
        <p:spPr>
          <a:xfrm>
            <a:off x="6384324" y="4761331"/>
            <a:ext cx="4969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Bildquelle: https://</a:t>
            </a:r>
            <a:r>
              <a:rPr lang="de-DE" sz="800" dirty="0" err="1"/>
              <a:t>medium.com</a:t>
            </a:r>
            <a:r>
              <a:rPr lang="de-DE" sz="800" dirty="0"/>
              <a:t>/@</a:t>
            </a:r>
            <a:r>
              <a:rPr lang="de-DE" sz="800" dirty="0" err="1"/>
              <a:t>zxr.nju</a:t>
            </a:r>
            <a:r>
              <a:rPr lang="de-DE" sz="800" dirty="0"/>
              <a:t>/what-is-the-kernel-trick-why-is-it-important-98a98db0961d</a:t>
            </a:r>
          </a:p>
        </p:txBody>
      </p:sp>
      <p:pic>
        <p:nvPicPr>
          <p:cNvPr id="9" name="Grafik 8" descr="Ein Bild, das Diagramm, Origami, Design enthält.&#10;&#10;Automatisch generierte Beschreibung">
            <a:extLst>
              <a:ext uri="{FF2B5EF4-FFF2-40B4-BE49-F238E27FC236}">
                <a16:creationId xmlns:a16="http://schemas.microsoft.com/office/drawing/2014/main" id="{0D89E48B-ACF7-80FB-C77A-62B716419C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66"/>
          <a:stretch/>
        </p:blipFill>
        <p:spPr>
          <a:xfrm>
            <a:off x="6384324" y="2522802"/>
            <a:ext cx="2310225" cy="22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1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C947B-92F1-B3DF-625D-AE45510A3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DF4B2-B65A-455D-94F5-35C0709D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D5FFD-E138-28D5-D951-6B46BB4E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6124" cy="4351338"/>
          </a:xfrm>
        </p:spPr>
        <p:txBody>
          <a:bodyPr/>
          <a:lstStyle/>
          <a:p>
            <a:r>
              <a:rPr lang="de-DE" dirty="0"/>
              <a:t>Versucht die Datenpunkte linear zu trennen (Hyperplane)</a:t>
            </a:r>
          </a:p>
          <a:p>
            <a:r>
              <a:rPr lang="de-DE" dirty="0"/>
              <a:t>Der Regularisierungsparameter C legt fest, wie stark das Modell versucht, alle Datenpunkte korrekt zu klassifizieren</a:t>
            </a:r>
          </a:p>
          <a:p>
            <a:r>
              <a:rPr lang="de-DE" dirty="0"/>
              <a:t>Nicht linear-trennbare Daten können mithilfe des Kernel-Tricks in einen höher dimensionalen Raum transformiert werden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3A09F4-607C-22F2-3EA0-C3BB3C67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69AF8A-5C4F-73FF-E6A1-38A0D71C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43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8193D03-0440-393D-1B42-9BF8DA98C4D3}"/>
              </a:ext>
            </a:extLst>
          </p:cNvPr>
          <p:cNvSpPr txBox="1"/>
          <p:nvPr/>
        </p:nvSpPr>
        <p:spPr>
          <a:xfrm>
            <a:off x="6384324" y="4761331"/>
            <a:ext cx="4969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Bildquelle: https://</a:t>
            </a:r>
            <a:r>
              <a:rPr lang="de-DE" sz="800" dirty="0" err="1"/>
              <a:t>medium.com</a:t>
            </a:r>
            <a:r>
              <a:rPr lang="de-DE" sz="800" dirty="0"/>
              <a:t>/@</a:t>
            </a:r>
            <a:r>
              <a:rPr lang="de-DE" sz="800" dirty="0" err="1"/>
              <a:t>zxr.nju</a:t>
            </a:r>
            <a:r>
              <a:rPr lang="de-DE" sz="800" dirty="0"/>
              <a:t>/what-is-the-kernel-trick-why-is-it-important-98a98db0961d</a:t>
            </a:r>
          </a:p>
        </p:txBody>
      </p:sp>
      <p:pic>
        <p:nvPicPr>
          <p:cNvPr id="9" name="Grafik 8" descr="Ein Bild, das Diagramm, Origami, Design enthält.&#10;&#10;Automatisch generierte Beschreibung">
            <a:extLst>
              <a:ext uri="{FF2B5EF4-FFF2-40B4-BE49-F238E27FC236}">
                <a16:creationId xmlns:a16="http://schemas.microsoft.com/office/drawing/2014/main" id="{CF02B566-923C-0736-E625-9EFA24292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24" y="2522802"/>
            <a:ext cx="5616430" cy="22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2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9466-07A9-9706-12BB-D580CF3F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E7E71-3E94-8A54-2FEA-FE3DF057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22C84AF-0EF4-F56C-1289-CBA16C69A9EC}"/>
                  </a:ext>
                </a:extLst>
              </p:cNvPr>
              <p:cNvSpPr txBox="1"/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22C84AF-0EF4-F56C-1289-CBA16C69A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EF12E38-A58C-AE19-43F5-43D480533F1A}"/>
                  </a:ext>
                </a:extLst>
              </p:cNvPr>
              <p:cNvSpPr txBox="1"/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≥70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EF12E38-A58C-AE19-43F5-43D480533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FF3324E-4597-7AE6-C618-5A8D898B54BB}"/>
                  </a:ext>
                </a:extLst>
              </p:cNvPr>
              <p:cNvSpPr txBox="1"/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FF3324E-4597-7AE6-C618-5A8D898B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2D848ED-D1B1-DBCB-9C52-19051F600868}"/>
              </a:ext>
            </a:extLst>
          </p:cNvPr>
          <p:cNvCxnSpPr>
            <a:cxnSpLocks/>
          </p:cNvCxnSpPr>
          <p:nvPr/>
        </p:nvCxnSpPr>
        <p:spPr>
          <a:xfrm flipH="1">
            <a:off x="5907846" y="2324099"/>
            <a:ext cx="339422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A3B76BB-EDD9-D256-4BF6-7937361537A3}"/>
              </a:ext>
            </a:extLst>
          </p:cNvPr>
          <p:cNvCxnSpPr>
            <a:cxnSpLocks/>
          </p:cNvCxnSpPr>
          <p:nvPr/>
        </p:nvCxnSpPr>
        <p:spPr>
          <a:xfrm>
            <a:off x="7040269" y="2324099"/>
            <a:ext cx="434196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E56A7F5-A32B-459E-1DFA-06D212C4C0E1}"/>
                  </a:ext>
                </a:extLst>
              </p:cNvPr>
              <p:cNvSpPr txBox="1"/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≥50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E56A7F5-A32B-459E-1DFA-06D212C4C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C6F05E9-6256-9415-74EB-D963CB80014E}"/>
                  </a:ext>
                </a:extLst>
              </p:cNvPr>
              <p:cNvSpPr txBox="1"/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≥30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C6F05E9-6256-9415-74EB-D963CB800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D91F1F5-7B13-5E2D-2DEC-CC5E6B00E0F3}"/>
              </a:ext>
            </a:extLst>
          </p:cNvPr>
          <p:cNvCxnSpPr>
            <a:cxnSpLocks/>
          </p:cNvCxnSpPr>
          <p:nvPr/>
        </p:nvCxnSpPr>
        <p:spPr>
          <a:xfrm flipH="1">
            <a:off x="6322178" y="2887335"/>
            <a:ext cx="786143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F1A1A8C-AAA5-0624-E6BF-BA4087225DC1}"/>
              </a:ext>
            </a:extLst>
          </p:cNvPr>
          <p:cNvCxnSpPr>
            <a:cxnSpLocks/>
          </p:cNvCxnSpPr>
          <p:nvPr/>
        </p:nvCxnSpPr>
        <p:spPr>
          <a:xfrm>
            <a:off x="7666665" y="2887335"/>
            <a:ext cx="208721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5645734-C8E7-43B3-CC13-58F2F3579456}"/>
                  </a:ext>
                </a:extLst>
              </p:cNvPr>
              <p:cNvSpPr txBox="1"/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5645734-C8E7-43B3-CC13-58F2F3579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7327C9B-AFB1-9B31-A834-25544165433A}"/>
                  </a:ext>
                </a:extLst>
              </p:cNvPr>
              <p:cNvSpPr txBox="1"/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7327C9B-AFB1-9B31-A834-255441654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3278DFA-2AC0-75A2-777C-18DCC76E20F9}"/>
                  </a:ext>
                </a:extLst>
              </p:cNvPr>
              <p:cNvSpPr txBox="1"/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3278DFA-2AC0-75A2-777C-18DCC76E2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4BF3224-0E7E-3EFD-5B8E-84E92BBB93C7}"/>
                  </a:ext>
                </a:extLst>
              </p:cNvPr>
              <p:cNvSpPr txBox="1"/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4BF3224-0E7E-3EFD-5B8E-84E92BBB9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AAC71B3-8052-F642-B34E-747FE098511C}"/>
              </a:ext>
            </a:extLst>
          </p:cNvPr>
          <p:cNvCxnSpPr>
            <a:cxnSpLocks/>
          </p:cNvCxnSpPr>
          <p:nvPr/>
        </p:nvCxnSpPr>
        <p:spPr>
          <a:xfrm flipH="1">
            <a:off x="5284510" y="3574726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D90CEA7-00CE-7936-B530-13ABA4E3D567}"/>
              </a:ext>
            </a:extLst>
          </p:cNvPr>
          <p:cNvCxnSpPr>
            <a:cxnSpLocks/>
          </p:cNvCxnSpPr>
          <p:nvPr/>
        </p:nvCxnSpPr>
        <p:spPr>
          <a:xfrm>
            <a:off x="5943210" y="3573923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6AEA931-DA3D-F1F5-6B34-7F028A023A82}"/>
              </a:ext>
            </a:extLst>
          </p:cNvPr>
          <p:cNvCxnSpPr>
            <a:cxnSpLocks/>
          </p:cNvCxnSpPr>
          <p:nvPr/>
        </p:nvCxnSpPr>
        <p:spPr>
          <a:xfrm flipH="1">
            <a:off x="7101195" y="3573898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B36F4CE-AB1B-4847-B00F-27440FC65F33}"/>
              </a:ext>
            </a:extLst>
          </p:cNvPr>
          <p:cNvCxnSpPr>
            <a:cxnSpLocks/>
          </p:cNvCxnSpPr>
          <p:nvPr/>
        </p:nvCxnSpPr>
        <p:spPr>
          <a:xfrm>
            <a:off x="7759895" y="3573095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0812B8B5-891D-C896-D1E5-3061701C69AB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3522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/>
              <a:t>Trifft die Vorhersage auf Basis von zufällig generierten Entscheidungsbäumen</a:t>
            </a:r>
          </a:p>
        </p:txBody>
      </p:sp>
      <p:sp>
        <p:nvSpPr>
          <p:cNvPr id="31" name="Datumsplatzhalter 30">
            <a:extLst>
              <a:ext uri="{FF2B5EF4-FFF2-40B4-BE49-F238E27FC236}">
                <a16:creationId xmlns:a16="http://schemas.microsoft.com/office/drawing/2014/main" id="{FA632703-FEDD-5F7A-6FEF-0193E6EA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32" name="Foliennummernplatzhalter 31">
            <a:extLst>
              <a:ext uri="{FF2B5EF4-FFF2-40B4-BE49-F238E27FC236}">
                <a16:creationId xmlns:a16="http://schemas.microsoft.com/office/drawing/2014/main" id="{EB1DF112-AEEB-1D92-72D7-520E76E1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846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0DDD-D359-2C09-F6E7-1AEE64B76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4CE8C-EE60-37FF-E401-B61A7F1D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F85EBA1-2A44-952E-3473-B074A7188ED9}"/>
                  </a:ext>
                </a:extLst>
              </p:cNvPr>
              <p:cNvSpPr txBox="1"/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F85EBA1-2A44-952E-3473-B074A7188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EE6B099-4C11-5542-4F61-DCB5F5C8ACF2}"/>
                  </a:ext>
                </a:extLst>
              </p:cNvPr>
              <p:cNvSpPr txBox="1"/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≥70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EE6B099-4C11-5542-4F61-DCB5F5C8A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8766A8B-E383-E883-9310-3CC46BACF3AF}"/>
                  </a:ext>
                </a:extLst>
              </p:cNvPr>
              <p:cNvSpPr txBox="1"/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8766A8B-E383-E883-9310-3CC46BAC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78D4504-E17C-5A50-D26E-EBCB0EB5357A}"/>
              </a:ext>
            </a:extLst>
          </p:cNvPr>
          <p:cNvCxnSpPr>
            <a:cxnSpLocks/>
          </p:cNvCxnSpPr>
          <p:nvPr/>
        </p:nvCxnSpPr>
        <p:spPr>
          <a:xfrm flipH="1">
            <a:off x="5907846" y="2324099"/>
            <a:ext cx="339422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B86F098-7817-7E92-D947-A835E25A84A8}"/>
              </a:ext>
            </a:extLst>
          </p:cNvPr>
          <p:cNvCxnSpPr>
            <a:cxnSpLocks/>
          </p:cNvCxnSpPr>
          <p:nvPr/>
        </p:nvCxnSpPr>
        <p:spPr>
          <a:xfrm>
            <a:off x="7040269" y="2324099"/>
            <a:ext cx="434196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B23C596-EE5C-8996-7B69-AF46542FFA43}"/>
                  </a:ext>
                </a:extLst>
              </p:cNvPr>
              <p:cNvSpPr txBox="1"/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≥50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B23C596-EE5C-8996-7B69-AF46542FF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53DD6D5-14FF-B95C-C0AD-E7D5D339011B}"/>
                  </a:ext>
                </a:extLst>
              </p:cNvPr>
              <p:cNvSpPr txBox="1"/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≥30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53DD6D5-14FF-B95C-C0AD-E7D5D3390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294C46F-13B0-CE63-2988-D04C273BB9A6}"/>
              </a:ext>
            </a:extLst>
          </p:cNvPr>
          <p:cNvCxnSpPr>
            <a:cxnSpLocks/>
          </p:cNvCxnSpPr>
          <p:nvPr/>
        </p:nvCxnSpPr>
        <p:spPr>
          <a:xfrm flipH="1">
            <a:off x="6322178" y="2887335"/>
            <a:ext cx="786143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CD768A9-4A9E-5ADE-0001-69DB41E6157F}"/>
              </a:ext>
            </a:extLst>
          </p:cNvPr>
          <p:cNvCxnSpPr>
            <a:cxnSpLocks/>
          </p:cNvCxnSpPr>
          <p:nvPr/>
        </p:nvCxnSpPr>
        <p:spPr>
          <a:xfrm>
            <a:off x="7666665" y="2887335"/>
            <a:ext cx="208721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973DA2F-1ABC-60B8-BB55-13ABCE55DD12}"/>
                  </a:ext>
                </a:extLst>
              </p:cNvPr>
              <p:cNvSpPr txBox="1"/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973DA2F-1ABC-60B8-BB55-13ABCE55D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52F023B-800A-EF85-1264-F5E958F119CA}"/>
                  </a:ext>
                </a:extLst>
              </p:cNvPr>
              <p:cNvSpPr txBox="1"/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52F023B-800A-EF85-1264-F5E958F1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81D5328-CB90-CA1A-0044-FF6E60723BFD}"/>
                  </a:ext>
                </a:extLst>
              </p:cNvPr>
              <p:cNvSpPr txBox="1"/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81D5328-CB90-CA1A-0044-FF6E60723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0CA4D413-5CBA-095D-C206-B2E38A3AEC36}"/>
                  </a:ext>
                </a:extLst>
              </p:cNvPr>
              <p:cNvSpPr txBox="1"/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0CA4D413-5CBA-095D-C206-B2E38A3AE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60E286B-B6A1-41F0-B79A-842D7DF5BFD9}"/>
              </a:ext>
            </a:extLst>
          </p:cNvPr>
          <p:cNvCxnSpPr>
            <a:cxnSpLocks/>
          </p:cNvCxnSpPr>
          <p:nvPr/>
        </p:nvCxnSpPr>
        <p:spPr>
          <a:xfrm flipH="1">
            <a:off x="5284510" y="3574726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AA13614-674D-0678-9212-3ED34AB0CCEF}"/>
              </a:ext>
            </a:extLst>
          </p:cNvPr>
          <p:cNvCxnSpPr>
            <a:cxnSpLocks/>
          </p:cNvCxnSpPr>
          <p:nvPr/>
        </p:nvCxnSpPr>
        <p:spPr>
          <a:xfrm>
            <a:off x="5943210" y="3573923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8BD2EEB-94A2-67D4-4477-1C4F624F3725}"/>
              </a:ext>
            </a:extLst>
          </p:cNvPr>
          <p:cNvCxnSpPr>
            <a:cxnSpLocks/>
          </p:cNvCxnSpPr>
          <p:nvPr/>
        </p:nvCxnSpPr>
        <p:spPr>
          <a:xfrm flipH="1">
            <a:off x="7101195" y="3573898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EE7F481-2672-B7ED-B423-F73F36356AEB}"/>
              </a:ext>
            </a:extLst>
          </p:cNvPr>
          <p:cNvCxnSpPr>
            <a:cxnSpLocks/>
          </p:cNvCxnSpPr>
          <p:nvPr/>
        </p:nvCxnSpPr>
        <p:spPr>
          <a:xfrm>
            <a:off x="7759895" y="3573095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99D4BC73-C02E-E6E3-BBCA-D6AEF15CC443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3522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/>
              <a:t>Trifft die Vorhersage auf Basis von zufällig generierten Entscheidungsbäumen</a:t>
            </a:r>
          </a:p>
        </p:txBody>
      </p:sp>
      <p:sp>
        <p:nvSpPr>
          <p:cNvPr id="31" name="Datumsplatzhalter 30">
            <a:extLst>
              <a:ext uri="{FF2B5EF4-FFF2-40B4-BE49-F238E27FC236}">
                <a16:creationId xmlns:a16="http://schemas.microsoft.com/office/drawing/2014/main" id="{1E9C3C46-DA70-556F-5C2C-07DFD6F9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32" name="Foliennummernplatzhalter 31">
            <a:extLst>
              <a:ext uri="{FF2B5EF4-FFF2-40B4-BE49-F238E27FC236}">
                <a16:creationId xmlns:a16="http://schemas.microsoft.com/office/drawing/2014/main" id="{CA32B8BD-F73A-4E43-3853-1B1CD75D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45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94C60CD-B67C-D36C-B850-029A34FBADC7}"/>
                  </a:ext>
                </a:extLst>
              </p:cNvPr>
              <p:cNvSpPr txBox="1"/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WiFi-Fingerprint: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=65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=55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=45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=90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de-DE" sz="1800" b="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94C60CD-B67C-D36C-B850-029A34FBA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blipFill>
                <a:blip r:embed="rId11"/>
                <a:stretch>
                  <a:fillRect l="-489" t="-3125" b="-2187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736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54CE9-77B4-4E71-4A97-F2D48D90C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E941D-8C60-3FC3-D39C-ECE791F1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5BC1873-7168-1BF3-EFD7-188738FE05CE}"/>
                  </a:ext>
                </a:extLst>
              </p:cNvPr>
              <p:cNvSpPr txBox="1"/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WiFi-Fingerprint: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=65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=55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=45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=90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de-DE" sz="1800" b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5BC1873-7168-1BF3-EFD7-188738FE0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blipFill>
                <a:blip r:embed="rId2"/>
                <a:stretch>
                  <a:fillRect l="-489" t="-3125" b="-2187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8224A0-1BA5-D5D4-0087-0B8741BA3465}"/>
                  </a:ext>
                </a:extLst>
              </p:cNvPr>
              <p:cNvSpPr txBox="1"/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B8224A0-1BA5-D5D4-0087-0B8741BA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563DBBA-9B0E-6375-AE72-7F21D83CE9FC}"/>
                  </a:ext>
                </a:extLst>
              </p:cNvPr>
              <p:cNvSpPr txBox="1"/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≥70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563DBBA-9B0E-6375-AE72-7F21D83C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3DD8C32D-C433-1550-9D02-43E6BC36B155}"/>
                  </a:ext>
                </a:extLst>
              </p:cNvPr>
              <p:cNvSpPr txBox="1"/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3DD8C32D-C433-1550-9D02-43E6BC36B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5EA4CE6-D761-09C0-4346-596C58AF6A3D}"/>
              </a:ext>
            </a:extLst>
          </p:cNvPr>
          <p:cNvCxnSpPr>
            <a:cxnSpLocks/>
          </p:cNvCxnSpPr>
          <p:nvPr/>
        </p:nvCxnSpPr>
        <p:spPr>
          <a:xfrm flipH="1">
            <a:off x="5907846" y="2324099"/>
            <a:ext cx="339422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BEABBB3-69BA-1C61-8760-DED98509B4FE}"/>
              </a:ext>
            </a:extLst>
          </p:cNvPr>
          <p:cNvCxnSpPr>
            <a:cxnSpLocks/>
          </p:cNvCxnSpPr>
          <p:nvPr/>
        </p:nvCxnSpPr>
        <p:spPr>
          <a:xfrm>
            <a:off x="7040269" y="2324099"/>
            <a:ext cx="434196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36EBCEE-55AA-4B0B-8E3A-C6ECF7F6CA6E}"/>
                  </a:ext>
                </a:extLst>
              </p:cNvPr>
              <p:cNvSpPr txBox="1"/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≥50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36EBCEE-55AA-4B0B-8E3A-C6ECF7F6C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553B3F13-669D-178E-5ED2-129C1A76DAA0}"/>
                  </a:ext>
                </a:extLst>
              </p:cNvPr>
              <p:cNvSpPr txBox="1"/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≥30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553B3F13-669D-178E-5ED2-129C1A76D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48C0AC5-9AA2-C486-695D-838DAD22C80B}"/>
              </a:ext>
            </a:extLst>
          </p:cNvPr>
          <p:cNvCxnSpPr>
            <a:cxnSpLocks/>
          </p:cNvCxnSpPr>
          <p:nvPr/>
        </p:nvCxnSpPr>
        <p:spPr>
          <a:xfrm flipH="1">
            <a:off x="6322178" y="2887335"/>
            <a:ext cx="786143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BE6F533A-91B8-31CA-AC3B-CF8B90114A06}"/>
              </a:ext>
            </a:extLst>
          </p:cNvPr>
          <p:cNvCxnSpPr>
            <a:cxnSpLocks/>
          </p:cNvCxnSpPr>
          <p:nvPr/>
        </p:nvCxnSpPr>
        <p:spPr>
          <a:xfrm>
            <a:off x="7666665" y="2887335"/>
            <a:ext cx="208721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B29DAC3D-047E-E2B2-7C23-9514FDB0B53B}"/>
                  </a:ext>
                </a:extLst>
              </p:cNvPr>
              <p:cNvSpPr txBox="1"/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B29DAC3D-047E-E2B2-7C23-9514FDB0B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DB36C398-A65B-72F1-3917-A13D0BFB3E43}"/>
                  </a:ext>
                </a:extLst>
              </p:cNvPr>
              <p:cNvSpPr txBox="1"/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DB36C398-A65B-72F1-3917-A13D0BFB3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E6FE20B1-2F2E-3785-1FC9-00F6DA856784}"/>
                  </a:ext>
                </a:extLst>
              </p:cNvPr>
              <p:cNvSpPr txBox="1"/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E6FE20B1-2F2E-3785-1FC9-00F6DA856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974306A9-4C7D-5F22-FF91-4A362E591F3E}"/>
                  </a:ext>
                </a:extLst>
              </p:cNvPr>
              <p:cNvSpPr txBox="1"/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974306A9-4C7D-5F22-FF91-4A362E591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E06A3346-ED01-490A-AF5E-44F80ACBB87C}"/>
              </a:ext>
            </a:extLst>
          </p:cNvPr>
          <p:cNvCxnSpPr>
            <a:cxnSpLocks/>
          </p:cNvCxnSpPr>
          <p:nvPr/>
        </p:nvCxnSpPr>
        <p:spPr>
          <a:xfrm flipH="1">
            <a:off x="5284510" y="3574726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5A9A1AA-BF24-C418-2CEE-D748A1284C2D}"/>
              </a:ext>
            </a:extLst>
          </p:cNvPr>
          <p:cNvCxnSpPr>
            <a:cxnSpLocks/>
          </p:cNvCxnSpPr>
          <p:nvPr/>
        </p:nvCxnSpPr>
        <p:spPr>
          <a:xfrm>
            <a:off x="5943210" y="3573923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DAE90F56-B485-2200-9249-3943CA23A180}"/>
              </a:ext>
            </a:extLst>
          </p:cNvPr>
          <p:cNvCxnSpPr>
            <a:cxnSpLocks/>
          </p:cNvCxnSpPr>
          <p:nvPr/>
        </p:nvCxnSpPr>
        <p:spPr>
          <a:xfrm flipH="1">
            <a:off x="7101195" y="3573898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743B704-B7F3-01B9-D7FD-2AB620A99989}"/>
              </a:ext>
            </a:extLst>
          </p:cNvPr>
          <p:cNvCxnSpPr>
            <a:cxnSpLocks/>
          </p:cNvCxnSpPr>
          <p:nvPr/>
        </p:nvCxnSpPr>
        <p:spPr>
          <a:xfrm>
            <a:off x="7759895" y="3573095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Inhaltsplatzhalter 2">
            <a:extLst>
              <a:ext uri="{FF2B5EF4-FFF2-40B4-BE49-F238E27FC236}">
                <a16:creationId xmlns:a16="http://schemas.microsoft.com/office/drawing/2014/main" id="{A7ACC940-3C76-AFF6-28D0-A9704E71263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3522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/>
              <a:t>Trifft die Vorhersage auf Basis von zufällig generierten Entscheidungsbäumen</a:t>
            </a:r>
          </a:p>
        </p:txBody>
      </p:sp>
      <p:sp>
        <p:nvSpPr>
          <p:cNvPr id="85" name="Datumsplatzhalter 84">
            <a:extLst>
              <a:ext uri="{FF2B5EF4-FFF2-40B4-BE49-F238E27FC236}">
                <a16:creationId xmlns:a16="http://schemas.microsoft.com/office/drawing/2014/main" id="{27F6F985-BDB4-F292-5429-F5DACBD6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86" name="Foliennummernplatzhalter 85">
            <a:extLst>
              <a:ext uri="{FF2B5EF4-FFF2-40B4-BE49-F238E27FC236}">
                <a16:creationId xmlns:a16="http://schemas.microsoft.com/office/drawing/2014/main" id="{75ED7C26-801A-79B6-3A14-1C956761E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235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C2803-7E97-D33E-F8F3-FB0AF784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6D555-6115-003E-7D34-59B5B21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Forest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39376A-DE65-C325-F3B0-D4D484D2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522195" cy="4351338"/>
          </a:xfrm>
        </p:spPr>
        <p:txBody>
          <a:bodyPr>
            <a:normAutofit/>
          </a:bodyPr>
          <a:lstStyle/>
          <a:p>
            <a:r>
              <a:rPr lang="de-DE" sz="2200" dirty="0"/>
              <a:t>Trifft die Vorhersage auf Basis von zufällig generierten Entscheidungsbäumen</a:t>
            </a:r>
          </a:p>
          <a:p>
            <a:r>
              <a:rPr lang="de-DE" sz="2200" dirty="0"/>
              <a:t>Parameter:</a:t>
            </a:r>
          </a:p>
          <a:p>
            <a:pPr lvl="1"/>
            <a:r>
              <a:rPr lang="de-DE" sz="2200" dirty="0"/>
              <a:t>Anzahl der Entscheidungsbäume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A2B437D1-FB50-3CD9-AB91-3513589D150B}"/>
                  </a:ext>
                </a:extLst>
              </p:cNvPr>
              <p:cNvSpPr txBox="1"/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A2B437D1-FB50-3CD9-AB91-3513589D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70F44260-FBD5-DFB1-CC96-E1A31BBC1487}"/>
                  </a:ext>
                </a:extLst>
              </p:cNvPr>
              <p:cNvSpPr txBox="1"/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≥70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70F44260-FBD5-DFB1-CC96-E1A31BBC1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3A1751E-E414-83B9-0022-3860A5D3C410}"/>
                  </a:ext>
                </a:extLst>
              </p:cNvPr>
              <p:cNvSpPr txBox="1"/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3A1751E-E414-83B9-0022-3860A5D3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B6946D7-5134-857D-4197-046E4A3EA595}"/>
              </a:ext>
            </a:extLst>
          </p:cNvPr>
          <p:cNvCxnSpPr>
            <a:cxnSpLocks/>
          </p:cNvCxnSpPr>
          <p:nvPr/>
        </p:nvCxnSpPr>
        <p:spPr>
          <a:xfrm flipH="1">
            <a:off x="5907846" y="2324099"/>
            <a:ext cx="339422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7B8157-9A8F-9119-8D4C-62AE2F6AD11F}"/>
              </a:ext>
            </a:extLst>
          </p:cNvPr>
          <p:cNvCxnSpPr>
            <a:cxnSpLocks/>
          </p:cNvCxnSpPr>
          <p:nvPr/>
        </p:nvCxnSpPr>
        <p:spPr>
          <a:xfrm>
            <a:off x="7040269" y="2324099"/>
            <a:ext cx="434196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EA8AC788-C1E5-D539-CF58-EA8741AD5EE0}"/>
                  </a:ext>
                </a:extLst>
              </p:cNvPr>
              <p:cNvSpPr txBox="1"/>
              <p:nvPr/>
            </p:nvSpPr>
            <p:spPr>
              <a:xfrm>
                <a:off x="9535593" y="1908985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≥40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EA8AC788-C1E5-D539-CF58-EA8741AD5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593" y="1908985"/>
                <a:ext cx="1646222" cy="334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391FF1A-8301-1363-287C-44FB5A3C1E4D}"/>
                  </a:ext>
                </a:extLst>
              </p:cNvPr>
              <p:cNvSpPr txBox="1"/>
              <p:nvPr/>
            </p:nvSpPr>
            <p:spPr>
              <a:xfrm>
                <a:off x="8619686" y="2474842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≥65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391FF1A-8301-1363-287C-44FB5A3C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686" y="2474842"/>
                <a:ext cx="1646222" cy="334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058700D-9187-746D-2DFB-00CCDAA9CC74}"/>
                  </a:ext>
                </a:extLst>
              </p:cNvPr>
              <p:cNvSpPr txBox="1"/>
              <p:nvPr/>
            </p:nvSpPr>
            <p:spPr>
              <a:xfrm>
                <a:off x="10451501" y="2474843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≥75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058700D-9187-746D-2DFB-00CCDAA9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501" y="2474843"/>
                <a:ext cx="1646222" cy="334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A96EBD63-9219-872F-4A96-4C00590778AD}"/>
                  </a:ext>
                </a:extLst>
              </p:cNvPr>
              <p:cNvSpPr txBox="1"/>
              <p:nvPr/>
            </p:nvSpPr>
            <p:spPr>
              <a:xfrm>
                <a:off x="8613649" y="3119077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A96EBD63-9219-872F-4A96-4C005907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649" y="3119077"/>
                <a:ext cx="786143" cy="307777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DE0E208-AC08-53F8-3718-9C392CC85AC8}"/>
                  </a:ext>
                </a:extLst>
              </p:cNvPr>
              <p:cNvSpPr txBox="1"/>
              <p:nvPr/>
            </p:nvSpPr>
            <p:spPr>
              <a:xfrm>
                <a:off x="9479765" y="3119077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DE0E208-AC08-53F8-3718-9C392CC85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765" y="3119077"/>
                <a:ext cx="786143" cy="307777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A7DAFC3-39C7-C96F-CE32-3E150338D3BF}"/>
                  </a:ext>
                </a:extLst>
              </p:cNvPr>
              <p:cNvSpPr txBox="1"/>
              <p:nvPr/>
            </p:nvSpPr>
            <p:spPr>
              <a:xfrm>
                <a:off x="10451501" y="3119076"/>
                <a:ext cx="786143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A7DAFC3-39C7-C96F-CE32-3E150338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501" y="3119076"/>
                <a:ext cx="78614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DD3BC283-9D69-7EA4-6A9F-A8AF29E6BDE8}"/>
                  </a:ext>
                </a:extLst>
              </p:cNvPr>
              <p:cNvSpPr txBox="1"/>
              <p:nvPr/>
            </p:nvSpPr>
            <p:spPr>
              <a:xfrm>
                <a:off x="11317617" y="3119075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DD3BC283-9D69-7EA4-6A9F-A8AF29E6B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7617" y="3119075"/>
                <a:ext cx="786143" cy="307777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80D5CB9F-88AE-FA6A-44A5-CE0BE4EF20BF}"/>
              </a:ext>
            </a:extLst>
          </p:cNvPr>
          <p:cNvCxnSpPr>
            <a:cxnSpLocks/>
          </p:cNvCxnSpPr>
          <p:nvPr/>
        </p:nvCxnSpPr>
        <p:spPr>
          <a:xfrm flipH="1">
            <a:off x="9615196" y="2271196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D534E6B-45D2-376B-2E51-A7B01B8109D2}"/>
              </a:ext>
            </a:extLst>
          </p:cNvPr>
          <p:cNvCxnSpPr>
            <a:cxnSpLocks/>
          </p:cNvCxnSpPr>
          <p:nvPr/>
        </p:nvCxnSpPr>
        <p:spPr>
          <a:xfrm>
            <a:off x="10877757" y="2269565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F1356B4-E4C5-6638-A581-234403FFECB5}"/>
              </a:ext>
            </a:extLst>
          </p:cNvPr>
          <p:cNvCxnSpPr>
            <a:cxnSpLocks/>
          </p:cNvCxnSpPr>
          <p:nvPr/>
        </p:nvCxnSpPr>
        <p:spPr>
          <a:xfrm flipH="1">
            <a:off x="8956496" y="2876241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3D9D953B-76E7-2B35-91FB-4E55B3613A45}"/>
              </a:ext>
            </a:extLst>
          </p:cNvPr>
          <p:cNvCxnSpPr>
            <a:cxnSpLocks/>
          </p:cNvCxnSpPr>
          <p:nvPr/>
        </p:nvCxnSpPr>
        <p:spPr>
          <a:xfrm>
            <a:off x="9615196" y="2875438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D1D56090-158C-E8DA-946D-5B2F2492257E}"/>
              </a:ext>
            </a:extLst>
          </p:cNvPr>
          <p:cNvCxnSpPr>
            <a:cxnSpLocks/>
          </p:cNvCxnSpPr>
          <p:nvPr/>
        </p:nvCxnSpPr>
        <p:spPr>
          <a:xfrm flipH="1">
            <a:off x="10773181" y="2875413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3CDECD2-BC1D-2450-5A4E-2A2DA2517E13}"/>
              </a:ext>
            </a:extLst>
          </p:cNvPr>
          <p:cNvCxnSpPr>
            <a:cxnSpLocks/>
          </p:cNvCxnSpPr>
          <p:nvPr/>
        </p:nvCxnSpPr>
        <p:spPr>
          <a:xfrm>
            <a:off x="11431881" y="2874610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DD9E8C22-6B8E-2A47-4592-0AE3948D31C1}"/>
                  </a:ext>
                </a:extLst>
              </p:cNvPr>
              <p:cNvSpPr txBox="1"/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≥50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DD9E8C22-6B8E-2A47-4592-0AE3948D3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B92A4D13-AB04-2065-C71B-95E13FC5AD39}"/>
                  </a:ext>
                </a:extLst>
              </p:cNvPr>
              <p:cNvSpPr txBox="1"/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≥30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B92A4D13-AB04-2065-C71B-95E13FC5A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D43CD4C-BEDE-D2F2-64C5-D111272E11B6}"/>
              </a:ext>
            </a:extLst>
          </p:cNvPr>
          <p:cNvCxnSpPr>
            <a:cxnSpLocks/>
          </p:cNvCxnSpPr>
          <p:nvPr/>
        </p:nvCxnSpPr>
        <p:spPr>
          <a:xfrm flipH="1">
            <a:off x="6322178" y="2887335"/>
            <a:ext cx="786143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413DC316-E44A-EA72-0EEC-EB108EC59EEB}"/>
              </a:ext>
            </a:extLst>
          </p:cNvPr>
          <p:cNvCxnSpPr>
            <a:cxnSpLocks/>
          </p:cNvCxnSpPr>
          <p:nvPr/>
        </p:nvCxnSpPr>
        <p:spPr>
          <a:xfrm>
            <a:off x="7666665" y="2887335"/>
            <a:ext cx="208721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F5A4533E-BCA1-2C76-E2DC-D63EE89611D2}"/>
                  </a:ext>
                </a:extLst>
              </p:cNvPr>
              <p:cNvSpPr txBox="1"/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F5A4533E-BCA1-2C76-E2DC-D63EE896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6742CF56-3752-588D-FE89-77EA210D74BB}"/>
                  </a:ext>
                </a:extLst>
              </p:cNvPr>
              <p:cNvSpPr txBox="1"/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6742CF56-3752-588D-FE89-77EA210D7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697679E-A195-C08A-6560-A97D875C3392}"/>
                  </a:ext>
                </a:extLst>
              </p:cNvPr>
              <p:cNvSpPr txBox="1"/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697679E-A195-C08A-6560-A97D875C3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8A876BD3-9EF1-B096-8DA1-76327CE9E4E4}"/>
                  </a:ext>
                </a:extLst>
              </p:cNvPr>
              <p:cNvSpPr txBox="1"/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8A876BD3-9EF1-B096-8DA1-76327CE9E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F15C33B-C4D6-B511-9CB3-E1AA1DE741D2}"/>
              </a:ext>
            </a:extLst>
          </p:cNvPr>
          <p:cNvCxnSpPr>
            <a:cxnSpLocks/>
          </p:cNvCxnSpPr>
          <p:nvPr/>
        </p:nvCxnSpPr>
        <p:spPr>
          <a:xfrm flipH="1">
            <a:off x="5284510" y="3574726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F085DDDC-2433-1EC7-6B9D-E5E3F9BB28A6}"/>
              </a:ext>
            </a:extLst>
          </p:cNvPr>
          <p:cNvCxnSpPr>
            <a:cxnSpLocks/>
          </p:cNvCxnSpPr>
          <p:nvPr/>
        </p:nvCxnSpPr>
        <p:spPr>
          <a:xfrm>
            <a:off x="5943210" y="3573923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6E75C64-3353-4CB3-D6CE-E1DCAC786DEC}"/>
              </a:ext>
            </a:extLst>
          </p:cNvPr>
          <p:cNvCxnSpPr>
            <a:cxnSpLocks/>
          </p:cNvCxnSpPr>
          <p:nvPr/>
        </p:nvCxnSpPr>
        <p:spPr>
          <a:xfrm flipH="1">
            <a:off x="7101195" y="3573898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A8A767A-8C0D-1F66-AA11-26CB9A8838EB}"/>
              </a:ext>
            </a:extLst>
          </p:cNvPr>
          <p:cNvCxnSpPr>
            <a:cxnSpLocks/>
          </p:cNvCxnSpPr>
          <p:nvPr/>
        </p:nvCxnSpPr>
        <p:spPr>
          <a:xfrm>
            <a:off x="7759895" y="3573095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Datumsplatzhalter 78">
            <a:extLst>
              <a:ext uri="{FF2B5EF4-FFF2-40B4-BE49-F238E27FC236}">
                <a16:creationId xmlns:a16="http://schemas.microsoft.com/office/drawing/2014/main" id="{6F1A0868-E403-0E5B-990C-5A86C449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80" name="Foliennummernplatzhalter 79">
            <a:extLst>
              <a:ext uri="{FF2B5EF4-FFF2-40B4-BE49-F238E27FC236}">
                <a16:creationId xmlns:a16="http://schemas.microsoft.com/office/drawing/2014/main" id="{833DF62B-2C02-63E9-74D7-754CB3AC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3A47359-DBD1-55B8-05B8-31DBF690D30B}"/>
                  </a:ext>
                </a:extLst>
              </p:cNvPr>
              <p:cNvSpPr txBox="1"/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WiFi-Fingerprint: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=65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=55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=45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=90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de-DE" sz="1800" b="0" dirty="0"/>
              </a:p>
            </p:txBody>
          </p:sp>
        </mc:Choice>
        <mc:Fallback xmlns=""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3A47359-DBD1-55B8-05B8-31DBF690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blipFill>
                <a:blip r:embed="rId18"/>
                <a:stretch>
                  <a:fillRect l="-489" t="-3125" b="-2187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67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BF5FF-819B-0CF1-CF7D-15DFCAC5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B624E-8832-05BE-4190-B74611B8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Forest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89C57-94A3-1D77-3D0F-6B71FB74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522195" cy="4351338"/>
          </a:xfrm>
        </p:spPr>
        <p:txBody>
          <a:bodyPr>
            <a:normAutofit/>
          </a:bodyPr>
          <a:lstStyle/>
          <a:p>
            <a:r>
              <a:rPr lang="de-DE" sz="2200" dirty="0"/>
              <a:t>Trifft die Vorhersage auf Basis von zufällig generierten Entscheidungsbäumen</a:t>
            </a:r>
          </a:p>
          <a:p>
            <a:r>
              <a:rPr lang="de-DE" sz="2200" dirty="0"/>
              <a:t>Parameter:</a:t>
            </a:r>
          </a:p>
          <a:p>
            <a:pPr lvl="1"/>
            <a:r>
              <a:rPr lang="de-DE" sz="2200" dirty="0"/>
              <a:t>Anzahl der Entscheidungsbäume</a:t>
            </a:r>
          </a:p>
          <a:p>
            <a:pPr lvl="1"/>
            <a:r>
              <a:rPr lang="de-DE" sz="2200" dirty="0"/>
              <a:t>Maximale Tiefe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DCDB14C5-04AE-41C4-4270-80550FA5B9BE}"/>
                  </a:ext>
                </a:extLst>
              </p:cNvPr>
              <p:cNvSpPr txBox="1"/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DCDB14C5-04AE-41C4-4270-80550FA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5B43DFA-5CBD-7A11-A477-073BEA5A15DF}"/>
                  </a:ext>
                </a:extLst>
              </p:cNvPr>
              <p:cNvSpPr txBox="1"/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≥70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5B43DFA-5CBD-7A11-A477-073BEA5A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1822580A-5F42-2D8B-D7D7-23EEBA63689C}"/>
                  </a:ext>
                </a:extLst>
              </p:cNvPr>
              <p:cNvSpPr txBox="1"/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1822580A-5F42-2D8B-D7D7-23EEBA636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ABA5EEA-42BD-D425-2D21-FDB69AA61AD5}"/>
              </a:ext>
            </a:extLst>
          </p:cNvPr>
          <p:cNvCxnSpPr>
            <a:cxnSpLocks/>
          </p:cNvCxnSpPr>
          <p:nvPr/>
        </p:nvCxnSpPr>
        <p:spPr>
          <a:xfrm flipH="1">
            <a:off x="5907846" y="2324099"/>
            <a:ext cx="339422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D6F96D49-8F97-FAC8-0CF1-631FD16BDA09}"/>
              </a:ext>
            </a:extLst>
          </p:cNvPr>
          <p:cNvCxnSpPr>
            <a:cxnSpLocks/>
          </p:cNvCxnSpPr>
          <p:nvPr/>
        </p:nvCxnSpPr>
        <p:spPr>
          <a:xfrm>
            <a:off x="7040269" y="2324099"/>
            <a:ext cx="434196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7EAA50D-5C34-1CC4-6C19-F71E42D297DA}"/>
                  </a:ext>
                </a:extLst>
              </p:cNvPr>
              <p:cNvSpPr txBox="1"/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≥50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7EAA50D-5C34-1CC4-6C19-F71E42D29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95B5114E-1ABE-DAEF-B74C-F8B5C53E0A85}"/>
                  </a:ext>
                </a:extLst>
              </p:cNvPr>
              <p:cNvSpPr txBox="1"/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≥30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95B5114E-1ABE-DAEF-B74C-F8B5C53E0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57" y="3131800"/>
                <a:ext cx="1646222" cy="334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36F27857-05B8-D8E0-B674-8EBB2DC19E0E}"/>
              </a:ext>
            </a:extLst>
          </p:cNvPr>
          <p:cNvCxnSpPr>
            <a:cxnSpLocks/>
          </p:cNvCxnSpPr>
          <p:nvPr/>
        </p:nvCxnSpPr>
        <p:spPr>
          <a:xfrm flipH="1">
            <a:off x="6322178" y="2887335"/>
            <a:ext cx="786143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D0635011-7759-34B4-206D-B8B321C12E38}"/>
              </a:ext>
            </a:extLst>
          </p:cNvPr>
          <p:cNvCxnSpPr>
            <a:cxnSpLocks/>
          </p:cNvCxnSpPr>
          <p:nvPr/>
        </p:nvCxnSpPr>
        <p:spPr>
          <a:xfrm>
            <a:off x="7666665" y="2887335"/>
            <a:ext cx="208721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5F3B4085-EACC-225A-225F-FAC6C6B43A10}"/>
                  </a:ext>
                </a:extLst>
              </p:cNvPr>
              <p:cNvSpPr txBox="1"/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5F3B4085-EACC-225A-225F-FAC6C6B4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725A091B-71B9-18EA-9F7A-FAB7137891C8}"/>
                  </a:ext>
                </a:extLst>
              </p:cNvPr>
              <p:cNvSpPr txBox="1"/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725A091B-71B9-18EA-9F7A-FAB71378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12AB8C57-1BB0-FE70-83B8-47C0FAF80054}"/>
                  </a:ext>
                </a:extLst>
              </p:cNvPr>
              <p:cNvSpPr txBox="1"/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12AB8C57-1BB0-FE70-83B8-47C0FAF80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15" y="3817561"/>
                <a:ext cx="786143" cy="307777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80F8C93C-976B-03AD-CEE5-891EF89DF208}"/>
                  </a:ext>
                </a:extLst>
              </p:cNvPr>
              <p:cNvSpPr txBox="1"/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80F8C93C-976B-03AD-CEE5-891EF89D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31" y="3817560"/>
                <a:ext cx="78614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D1BD1805-5C8C-38E0-8B74-70C690A1A832}"/>
              </a:ext>
            </a:extLst>
          </p:cNvPr>
          <p:cNvCxnSpPr>
            <a:cxnSpLocks/>
          </p:cNvCxnSpPr>
          <p:nvPr/>
        </p:nvCxnSpPr>
        <p:spPr>
          <a:xfrm flipH="1">
            <a:off x="5284510" y="3574726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8C2B86C-0560-008D-6A3E-84737AD4C801}"/>
              </a:ext>
            </a:extLst>
          </p:cNvPr>
          <p:cNvCxnSpPr>
            <a:cxnSpLocks/>
          </p:cNvCxnSpPr>
          <p:nvPr/>
        </p:nvCxnSpPr>
        <p:spPr>
          <a:xfrm>
            <a:off x="5943210" y="3573923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A8D31B05-0CA0-74DC-1F9C-1CD54FD8C55A}"/>
              </a:ext>
            </a:extLst>
          </p:cNvPr>
          <p:cNvCxnSpPr>
            <a:cxnSpLocks/>
          </p:cNvCxnSpPr>
          <p:nvPr/>
        </p:nvCxnSpPr>
        <p:spPr>
          <a:xfrm flipH="1">
            <a:off x="7101195" y="3573898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19025A4C-3E74-4B62-84E5-07A0A4A6CF4C}"/>
              </a:ext>
            </a:extLst>
          </p:cNvPr>
          <p:cNvCxnSpPr>
            <a:cxnSpLocks/>
          </p:cNvCxnSpPr>
          <p:nvPr/>
        </p:nvCxnSpPr>
        <p:spPr>
          <a:xfrm>
            <a:off x="7759895" y="3573095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Datumsplatzhalter 111">
            <a:extLst>
              <a:ext uri="{FF2B5EF4-FFF2-40B4-BE49-F238E27FC236}">
                <a16:creationId xmlns:a16="http://schemas.microsoft.com/office/drawing/2014/main" id="{701A36FC-5BF5-D015-7433-5C25329C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113" name="Foliennummernplatzhalter 112">
            <a:extLst>
              <a:ext uri="{FF2B5EF4-FFF2-40B4-BE49-F238E27FC236}">
                <a16:creationId xmlns:a16="http://schemas.microsoft.com/office/drawing/2014/main" id="{F3395B81-CFAD-35D5-39F4-45EF5FAE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5E9DAD62-3A91-5CC3-135C-799B98DB3857}"/>
                  </a:ext>
                </a:extLst>
              </p:cNvPr>
              <p:cNvSpPr txBox="1"/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WiFi-Fingerprint: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=65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=55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=45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=90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de-DE" sz="1800" b="0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5E9DAD62-3A91-5CC3-135C-799B98DB3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blipFill>
                <a:blip r:embed="rId11"/>
                <a:stretch>
                  <a:fillRect l="-489" t="-3125" b="-2187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846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B7EBD-3853-8C7D-DC1F-86F64FC99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BA26F-C994-4B47-2026-548B7BED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Forest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5A7F7E-38D6-7CCE-5589-C45D0A6B5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522195" cy="4351338"/>
          </a:xfrm>
        </p:spPr>
        <p:txBody>
          <a:bodyPr>
            <a:normAutofit/>
          </a:bodyPr>
          <a:lstStyle/>
          <a:p>
            <a:r>
              <a:rPr lang="de-DE" sz="2200" dirty="0"/>
              <a:t>Trifft die Vorhersage auf Basis von zufällig generierten Entscheidungsbäumen</a:t>
            </a:r>
          </a:p>
          <a:p>
            <a:r>
              <a:rPr lang="de-DE" sz="2200" dirty="0"/>
              <a:t>Parameter:</a:t>
            </a:r>
          </a:p>
          <a:p>
            <a:pPr lvl="1"/>
            <a:r>
              <a:rPr lang="de-DE" sz="2200" dirty="0"/>
              <a:t>Anzahl der Entscheidungsbäume</a:t>
            </a:r>
          </a:p>
          <a:p>
            <a:pPr lvl="1"/>
            <a:r>
              <a:rPr lang="de-DE" sz="2200" dirty="0"/>
              <a:t>Maximale Tiefe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9018879-B30B-91FA-748C-AD9B05D9E74A}"/>
                  </a:ext>
                </a:extLst>
              </p:cNvPr>
              <p:cNvSpPr txBox="1"/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9018879-B30B-91FA-748C-AD9B05D9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D873891-D584-8CC8-2228-3CF9DA6A2630}"/>
                  </a:ext>
                </a:extLst>
              </p:cNvPr>
              <p:cNvSpPr txBox="1"/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≥70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D873891-D584-8CC8-2228-3CF9DA6A2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1" y="2487568"/>
                <a:ext cx="1646222" cy="334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EC0F389-88D5-76A7-05A9-52D16E9ADEB8}"/>
                  </a:ext>
                </a:extLst>
              </p:cNvPr>
              <p:cNvSpPr txBox="1"/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EC0F389-88D5-76A7-05A9-52D16E9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7980EB2-82FF-26E0-DD88-5A9792FC8B08}"/>
              </a:ext>
            </a:extLst>
          </p:cNvPr>
          <p:cNvCxnSpPr>
            <a:cxnSpLocks/>
          </p:cNvCxnSpPr>
          <p:nvPr/>
        </p:nvCxnSpPr>
        <p:spPr>
          <a:xfrm flipH="1">
            <a:off x="5907846" y="2324099"/>
            <a:ext cx="339422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B4D04B5-69A4-8A2E-A318-CF56B79CCB80}"/>
              </a:ext>
            </a:extLst>
          </p:cNvPr>
          <p:cNvCxnSpPr>
            <a:cxnSpLocks/>
          </p:cNvCxnSpPr>
          <p:nvPr/>
        </p:nvCxnSpPr>
        <p:spPr>
          <a:xfrm>
            <a:off x="7040269" y="2324099"/>
            <a:ext cx="434196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238E4C6-735C-0884-7A16-1C63FD870FC5}"/>
                  </a:ext>
                </a:extLst>
              </p:cNvPr>
              <p:cNvSpPr txBox="1"/>
              <p:nvPr/>
            </p:nvSpPr>
            <p:spPr>
              <a:xfrm>
                <a:off x="6744151" y="3121223"/>
                <a:ext cx="786143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238E4C6-735C-0884-7A16-1C63FD87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1" y="3121223"/>
                <a:ext cx="786143" cy="307777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26FA3257-9E80-A19E-F051-27B90A51FF3E}"/>
                  </a:ext>
                </a:extLst>
              </p:cNvPr>
              <p:cNvSpPr txBox="1"/>
              <p:nvPr/>
            </p:nvSpPr>
            <p:spPr>
              <a:xfrm>
                <a:off x="7610267" y="3121223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26FA3257-9E80-A19E-F051-27B90A51F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267" y="3121223"/>
                <a:ext cx="786143" cy="307777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1278B3C4-F992-ECCF-1704-33E5714CBAB1}"/>
              </a:ext>
            </a:extLst>
          </p:cNvPr>
          <p:cNvCxnSpPr>
            <a:cxnSpLocks/>
          </p:cNvCxnSpPr>
          <p:nvPr/>
        </p:nvCxnSpPr>
        <p:spPr>
          <a:xfrm flipH="1">
            <a:off x="7086998" y="2878387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834415F0-7365-0C30-A62D-DE624A6D4452}"/>
              </a:ext>
            </a:extLst>
          </p:cNvPr>
          <p:cNvCxnSpPr>
            <a:cxnSpLocks/>
          </p:cNvCxnSpPr>
          <p:nvPr/>
        </p:nvCxnSpPr>
        <p:spPr>
          <a:xfrm>
            <a:off x="7745698" y="2877584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FD28FE-91EA-D98B-E64F-21391549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709FE1-761B-19A5-9447-2F9874FC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49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62D1007-EF10-A3A1-5CBE-5440AEE0ECD1}"/>
                  </a:ext>
                </a:extLst>
              </p:cNvPr>
              <p:cNvSpPr txBox="1"/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WiFi-Fingerprint: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=65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=55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=45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=90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de-DE" sz="1800" b="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62D1007-EF10-A3A1-5CBE-5440AEE0E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blipFill>
                <a:blip r:embed="rId7"/>
                <a:stretch>
                  <a:fillRect l="-489" t="-3125" b="-2187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7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D8C23-8116-1765-5B2B-82B4EBF6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3CC5B-EDF2-B9B4-38EF-456FCFD3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genau versteht man unter Lokalisierung mittels WiFi-Fingerprints?</a:t>
            </a:r>
          </a:p>
          <a:p>
            <a:r>
              <a:rPr lang="de-DE" dirty="0"/>
              <a:t>[Abbildung eines Raumplans hinzufügen (Messpunkte, WiFi-Router, in Kreisen die Signale zeigen)]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4D6E06-A550-4CC9-F86B-AED55E6D7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0548BC-621A-404E-E701-9FA817C9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022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92CFE-94B3-1D1B-616C-6BEF2607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9C822-FEBA-582F-B700-88FE40FC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Forest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81D7D7-FC72-86B6-AA36-E93DFFD00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522195" cy="4351338"/>
          </a:xfrm>
        </p:spPr>
        <p:txBody>
          <a:bodyPr>
            <a:normAutofit/>
          </a:bodyPr>
          <a:lstStyle/>
          <a:p>
            <a:r>
              <a:rPr lang="de-DE" sz="2200" dirty="0"/>
              <a:t>Trifft die Vorhersage auf Basis von zufällig generierten Entscheidungsbäumen</a:t>
            </a:r>
          </a:p>
          <a:p>
            <a:r>
              <a:rPr lang="de-DE" sz="2200" dirty="0"/>
              <a:t>Parameter:</a:t>
            </a:r>
          </a:p>
          <a:p>
            <a:pPr lvl="1"/>
            <a:r>
              <a:rPr lang="de-DE" sz="2200" dirty="0"/>
              <a:t>Anzahl der Entscheidungsbäume</a:t>
            </a:r>
          </a:p>
          <a:p>
            <a:pPr lvl="1"/>
            <a:r>
              <a:rPr lang="de-DE" sz="2200" dirty="0"/>
              <a:t>Maximale Tiefe</a:t>
            </a:r>
          </a:p>
          <a:p>
            <a:pPr lvl="1"/>
            <a:r>
              <a:rPr lang="de-DE" sz="2200" dirty="0"/>
              <a:t>Maximale Anzahl der betrachteten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605CF22-5E8E-250B-5D8B-B61D7DB0057D}"/>
                  </a:ext>
                </a:extLst>
              </p:cNvPr>
              <p:cNvSpPr txBox="1"/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605CF22-5E8E-250B-5D8B-B61D7DB00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243" y="1921710"/>
                <a:ext cx="1646222" cy="3348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AC3E8D18-3914-C525-9F0E-DBF3086112DE}"/>
                  </a:ext>
                </a:extLst>
              </p:cNvPr>
              <p:cNvSpPr txBox="1"/>
              <p:nvPr/>
            </p:nvSpPr>
            <p:spPr>
              <a:xfrm>
                <a:off x="6744151" y="2487568"/>
                <a:ext cx="1646222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≥60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AC3E8D18-3914-C525-9F0E-DBF308611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1" y="2487568"/>
                <a:ext cx="1646222" cy="3077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142818DB-A432-AA31-D342-C4D7AB35AC48}"/>
                  </a:ext>
                </a:extLst>
              </p:cNvPr>
              <p:cNvSpPr txBox="1"/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142818DB-A432-AA31-D342-C4D7AB35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171" y="2487567"/>
                <a:ext cx="786143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7CFF3D9-4B79-E60D-4A17-F854ED303DBB}"/>
              </a:ext>
            </a:extLst>
          </p:cNvPr>
          <p:cNvCxnSpPr>
            <a:cxnSpLocks/>
          </p:cNvCxnSpPr>
          <p:nvPr/>
        </p:nvCxnSpPr>
        <p:spPr>
          <a:xfrm flipH="1">
            <a:off x="5907846" y="2324099"/>
            <a:ext cx="339422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5657A293-EBA4-9110-A1B2-194DCA7618C2}"/>
              </a:ext>
            </a:extLst>
          </p:cNvPr>
          <p:cNvCxnSpPr>
            <a:cxnSpLocks/>
          </p:cNvCxnSpPr>
          <p:nvPr/>
        </p:nvCxnSpPr>
        <p:spPr>
          <a:xfrm>
            <a:off x="7040269" y="2324099"/>
            <a:ext cx="434196" cy="110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72C8F526-F1BC-6E3A-650A-9BC241A28618}"/>
                  </a:ext>
                </a:extLst>
              </p:cNvPr>
              <p:cNvSpPr txBox="1"/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≥50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72C8F526-F1BC-6E3A-650A-9BC241A2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42" y="3131799"/>
                <a:ext cx="1646222" cy="334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1F7BFDC4-6095-0F7F-8575-AC1772E8B9E2}"/>
              </a:ext>
            </a:extLst>
          </p:cNvPr>
          <p:cNvCxnSpPr>
            <a:cxnSpLocks/>
          </p:cNvCxnSpPr>
          <p:nvPr/>
        </p:nvCxnSpPr>
        <p:spPr>
          <a:xfrm flipH="1">
            <a:off x="6322178" y="2887335"/>
            <a:ext cx="786143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7B628DC-AD36-B642-A3F3-9137A4241F94}"/>
              </a:ext>
            </a:extLst>
          </p:cNvPr>
          <p:cNvCxnSpPr>
            <a:cxnSpLocks/>
          </p:cNvCxnSpPr>
          <p:nvPr/>
        </p:nvCxnSpPr>
        <p:spPr>
          <a:xfrm>
            <a:off x="7666665" y="2887335"/>
            <a:ext cx="208721" cy="206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B8313DAC-7FFF-E97A-90F3-420241DA7E2D}"/>
                  </a:ext>
                </a:extLst>
              </p:cNvPr>
              <p:cNvSpPr txBox="1"/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B8313DAC-7FFF-E97A-90F3-420241DA7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63" y="3817562"/>
                <a:ext cx="786143" cy="307777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399793FD-3819-CDB8-1758-EE1034FF071B}"/>
                  </a:ext>
                </a:extLst>
              </p:cNvPr>
              <p:cNvSpPr txBox="1"/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399793FD-3819-CDB8-1758-EE1034FF0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779" y="3817562"/>
                <a:ext cx="786143" cy="307777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5CB3E697-40FF-44D8-E95F-2EFEB22D9D31}"/>
                  </a:ext>
                </a:extLst>
              </p:cNvPr>
              <p:cNvSpPr txBox="1"/>
              <p:nvPr/>
            </p:nvSpPr>
            <p:spPr>
              <a:xfrm>
                <a:off x="7438534" y="3158623"/>
                <a:ext cx="786143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𝑅𝑎𝑢𝑚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5CB3E697-40FF-44D8-E95F-2EFEB22D9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34" y="3158623"/>
                <a:ext cx="786143" cy="307777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8643C53B-EDDE-4DD8-BE6E-551FE36EC83B}"/>
              </a:ext>
            </a:extLst>
          </p:cNvPr>
          <p:cNvCxnSpPr>
            <a:cxnSpLocks/>
          </p:cNvCxnSpPr>
          <p:nvPr/>
        </p:nvCxnSpPr>
        <p:spPr>
          <a:xfrm flipH="1">
            <a:off x="5284510" y="3574726"/>
            <a:ext cx="302249" cy="150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3D8EBBFA-38F2-25F5-7A53-11595313E834}"/>
              </a:ext>
            </a:extLst>
          </p:cNvPr>
          <p:cNvCxnSpPr>
            <a:cxnSpLocks/>
          </p:cNvCxnSpPr>
          <p:nvPr/>
        </p:nvCxnSpPr>
        <p:spPr>
          <a:xfrm>
            <a:off x="5943210" y="3573923"/>
            <a:ext cx="304058" cy="1524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B370E8-6D25-9E55-3376-87F70265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E76FDE-3B59-2AC7-4AC7-C004227C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50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3443239-3079-E1E6-B1D3-64B5566F53CF}"/>
                  </a:ext>
                </a:extLst>
              </p:cNvPr>
              <p:cNvSpPr txBox="1"/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de-DE" sz="1800" dirty="0"/>
                  <a:t>WiFi-Fingerprint: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=65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=55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=45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=90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de-DE" sz="1800" b="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3443239-3079-E1E6-B1D3-64B5566F5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44" y="6011351"/>
                <a:ext cx="7769556" cy="369332"/>
              </a:xfrm>
              <a:prstGeom prst="rect">
                <a:avLst/>
              </a:prstGeom>
              <a:blipFill>
                <a:blip r:embed="rId9"/>
                <a:stretch>
                  <a:fillRect l="-489" t="-3125" b="-2187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849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CCF5D1-6F84-2949-F90C-F792C683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 der Ergebnisse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634BED-EB72-56CE-01D0-1B1C8AC66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7C36B4-652A-AAB9-256A-204111EF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380485-4D2A-A414-EA1F-90881AFE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914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7D590-1727-849B-20E1-F027BDCD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Datensammlung</a:t>
            </a:r>
          </a:p>
        </p:txBody>
      </p:sp>
      <p:pic>
        <p:nvPicPr>
          <p:cNvPr id="7" name="Grafik 6" descr="Ein Bild, das Diagramm, Reihe, Screenshot, Schrift enthält.&#10;&#10;Automatisch generierte Beschreibung">
            <a:extLst>
              <a:ext uri="{FF2B5EF4-FFF2-40B4-BE49-F238E27FC236}">
                <a16:creationId xmlns:a16="http://schemas.microsoft.com/office/drawing/2014/main" id="{E967A010-26EA-1E0C-E451-008D3EF5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3" y="1690688"/>
            <a:ext cx="11169714" cy="3723238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6390317-1812-57AC-2409-C6C4B0B8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6CEC41D-0E1F-26F1-5C59-7F18FF53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828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5EA6-92CA-4B93-3435-A0E679D4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Visualisierung des Analyse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986AA4-4E43-0381-D73C-491F893E5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94500" cy="37719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4D0B8E-8994-0625-1484-F77694A9DA82}"/>
              </a:ext>
            </a:extLst>
          </p:cNvPr>
          <p:cNvSpPr/>
          <p:nvPr/>
        </p:nvSpPr>
        <p:spPr>
          <a:xfrm>
            <a:off x="1614808" y="21015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F58EF7-D1C4-EF2E-B9D3-A989D1499CE7}"/>
              </a:ext>
            </a:extLst>
          </p:cNvPr>
          <p:cNvSpPr/>
          <p:nvPr/>
        </p:nvSpPr>
        <p:spPr>
          <a:xfrm>
            <a:off x="3117543" y="3503294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81C9A3-C9F6-05AD-C781-FA405217B35D}"/>
              </a:ext>
            </a:extLst>
          </p:cNvPr>
          <p:cNvSpPr/>
          <p:nvPr/>
        </p:nvSpPr>
        <p:spPr>
          <a:xfrm>
            <a:off x="5461842" y="21555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1852B4-25F4-BC82-F443-7B0AF75CF428}"/>
              </a:ext>
            </a:extLst>
          </p:cNvPr>
          <p:cNvSpPr/>
          <p:nvPr/>
        </p:nvSpPr>
        <p:spPr>
          <a:xfrm>
            <a:off x="5727475" y="3962265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A48DD2-B3D9-9710-0BC1-B5AA6AD4C17C}"/>
              </a:ext>
            </a:extLst>
          </p:cNvPr>
          <p:cNvSpPr/>
          <p:nvPr/>
        </p:nvSpPr>
        <p:spPr>
          <a:xfrm>
            <a:off x="2674516" y="5067117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C09076-DC24-465A-9FCC-109DA608A53B}"/>
              </a:ext>
            </a:extLst>
          </p:cNvPr>
          <p:cNvSpPr/>
          <p:nvPr/>
        </p:nvSpPr>
        <p:spPr>
          <a:xfrm>
            <a:off x="1506808" y="4262587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8B752-1A1F-9C21-8A5B-71E1EFAA2AF5}"/>
              </a:ext>
            </a:extLst>
          </p:cNvPr>
          <p:cNvSpPr/>
          <p:nvPr/>
        </p:nvSpPr>
        <p:spPr>
          <a:xfrm>
            <a:off x="1839962" y="364944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B3C635-8296-0909-8B73-3088EEFEFA18}"/>
              </a:ext>
            </a:extLst>
          </p:cNvPr>
          <p:cNvSpPr/>
          <p:nvPr/>
        </p:nvSpPr>
        <p:spPr>
          <a:xfrm>
            <a:off x="3009543" y="274390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3FC640-54B4-DD4C-B8E0-1A2EE7F44F55}"/>
              </a:ext>
            </a:extLst>
          </p:cNvPr>
          <p:cNvSpPr/>
          <p:nvPr/>
        </p:nvSpPr>
        <p:spPr>
          <a:xfrm>
            <a:off x="1947962" y="261606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DF1ACA-4380-D9FF-62C2-3E94FFFEF118}"/>
              </a:ext>
            </a:extLst>
          </p:cNvPr>
          <p:cNvSpPr/>
          <p:nvPr/>
        </p:nvSpPr>
        <p:spPr>
          <a:xfrm>
            <a:off x="6340884" y="279790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7133B8-6486-14E4-7E04-2F9BE5152817}"/>
              </a:ext>
            </a:extLst>
          </p:cNvPr>
          <p:cNvSpPr/>
          <p:nvPr/>
        </p:nvSpPr>
        <p:spPr>
          <a:xfrm>
            <a:off x="7086839" y="4920182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B7EB1E-17A7-B9A8-8456-D28F7FF69987}"/>
              </a:ext>
            </a:extLst>
          </p:cNvPr>
          <p:cNvSpPr/>
          <p:nvPr/>
        </p:nvSpPr>
        <p:spPr>
          <a:xfrm>
            <a:off x="7086839" y="359544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72E739-134F-0CA5-B223-977C3D9D3408}"/>
              </a:ext>
            </a:extLst>
          </p:cNvPr>
          <p:cNvSpPr/>
          <p:nvPr/>
        </p:nvSpPr>
        <p:spPr>
          <a:xfrm>
            <a:off x="1632156" y="315478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D171E4-EA56-A016-BA03-0F7D222E37AD}"/>
              </a:ext>
            </a:extLst>
          </p:cNvPr>
          <p:cNvSpPr/>
          <p:nvPr/>
        </p:nvSpPr>
        <p:spPr>
          <a:xfrm>
            <a:off x="1897789" y="4961480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347DC93-8AAC-0ECD-70A9-73DF401E2995}"/>
              </a:ext>
            </a:extLst>
          </p:cNvPr>
          <p:cNvSpPr/>
          <p:nvPr/>
        </p:nvSpPr>
        <p:spPr>
          <a:xfrm>
            <a:off x="2511198" y="379711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F25040-59D3-CA58-8DBB-F0F3EDB74797}"/>
              </a:ext>
            </a:extLst>
          </p:cNvPr>
          <p:cNvSpPr/>
          <p:nvPr/>
        </p:nvSpPr>
        <p:spPr>
          <a:xfrm>
            <a:off x="3126525" y="459465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558DED-0853-62CA-E0EF-EAF1ECAF4400}"/>
              </a:ext>
            </a:extLst>
          </p:cNvPr>
          <p:cNvSpPr/>
          <p:nvPr/>
        </p:nvSpPr>
        <p:spPr>
          <a:xfrm>
            <a:off x="6561026" y="3748089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9BBBCA-9276-24C9-3596-C1D0052E5066}"/>
              </a:ext>
            </a:extLst>
          </p:cNvPr>
          <p:cNvSpPr/>
          <p:nvPr/>
        </p:nvSpPr>
        <p:spPr>
          <a:xfrm>
            <a:off x="6894180" y="3134945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43AAC3-C7B3-B8F9-28AE-86C921E5D56A}"/>
              </a:ext>
            </a:extLst>
          </p:cNvPr>
          <p:cNvSpPr/>
          <p:nvPr/>
        </p:nvSpPr>
        <p:spPr>
          <a:xfrm>
            <a:off x="7002180" y="21015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B1A5A6D-A404-1BD3-0D09-F94F97FF424F}"/>
              </a:ext>
            </a:extLst>
          </p:cNvPr>
          <p:cNvSpPr/>
          <p:nvPr/>
        </p:nvSpPr>
        <p:spPr>
          <a:xfrm>
            <a:off x="5835475" y="47124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BC7323E-1F96-1210-1193-C254FD34BD81}"/>
              </a:ext>
            </a:extLst>
          </p:cNvPr>
          <p:cNvSpPr txBox="1"/>
          <p:nvPr/>
        </p:nvSpPr>
        <p:spPr>
          <a:xfrm>
            <a:off x="8620227" y="1971207"/>
            <a:ext cx="290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Messpunkt</a:t>
            </a:r>
          </a:p>
          <a:p>
            <a:endParaRPr lang="de-D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E34C9E-B10A-01BC-AEAC-C62B44F33760}"/>
              </a:ext>
            </a:extLst>
          </p:cNvPr>
          <p:cNvSpPr/>
          <p:nvPr/>
        </p:nvSpPr>
        <p:spPr>
          <a:xfrm>
            <a:off x="8488518" y="21209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299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42990-87BB-B23C-BF93-81697D26A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8E07B-E649-2CA2-3EE3-21AA3D1C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Visualisierung des Versuchs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EA3142C-7ED3-FB4C-9138-79CE688A8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94500" cy="37719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A6C957-B616-45C7-ADAF-E20EE1509335}"/>
              </a:ext>
            </a:extLst>
          </p:cNvPr>
          <p:cNvSpPr/>
          <p:nvPr/>
        </p:nvSpPr>
        <p:spPr>
          <a:xfrm>
            <a:off x="1614808" y="21015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AD518A-9B8F-F4A2-2DA9-3389DBDA7B51}"/>
              </a:ext>
            </a:extLst>
          </p:cNvPr>
          <p:cNvSpPr/>
          <p:nvPr/>
        </p:nvSpPr>
        <p:spPr>
          <a:xfrm>
            <a:off x="3117543" y="3503294"/>
            <a:ext cx="108000" cy="1080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C3AD12-43A8-D1D9-D823-338BC42D1891}"/>
              </a:ext>
            </a:extLst>
          </p:cNvPr>
          <p:cNvSpPr/>
          <p:nvPr/>
        </p:nvSpPr>
        <p:spPr>
          <a:xfrm>
            <a:off x="5461842" y="21555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F40D37-B0AF-4DD7-EFA3-E66AACCC5AD9}"/>
              </a:ext>
            </a:extLst>
          </p:cNvPr>
          <p:cNvSpPr/>
          <p:nvPr/>
        </p:nvSpPr>
        <p:spPr>
          <a:xfrm>
            <a:off x="5727475" y="3962265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018B99-0248-08F1-989F-BBD95743C93D}"/>
              </a:ext>
            </a:extLst>
          </p:cNvPr>
          <p:cNvSpPr/>
          <p:nvPr/>
        </p:nvSpPr>
        <p:spPr>
          <a:xfrm>
            <a:off x="2674516" y="5067117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770F69-4007-FB9E-52CA-55C49D015D55}"/>
              </a:ext>
            </a:extLst>
          </p:cNvPr>
          <p:cNvSpPr/>
          <p:nvPr/>
        </p:nvSpPr>
        <p:spPr>
          <a:xfrm>
            <a:off x="1506808" y="4262587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925A0F-4F86-02B7-8693-7A7865AF3A13}"/>
              </a:ext>
            </a:extLst>
          </p:cNvPr>
          <p:cNvSpPr/>
          <p:nvPr/>
        </p:nvSpPr>
        <p:spPr>
          <a:xfrm>
            <a:off x="1839962" y="364944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8E9DB9-4183-3048-5C12-B25923932D5A}"/>
              </a:ext>
            </a:extLst>
          </p:cNvPr>
          <p:cNvSpPr/>
          <p:nvPr/>
        </p:nvSpPr>
        <p:spPr>
          <a:xfrm>
            <a:off x="3009543" y="274390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4F8603-7146-7F53-B167-448BB3DFC9B9}"/>
              </a:ext>
            </a:extLst>
          </p:cNvPr>
          <p:cNvSpPr/>
          <p:nvPr/>
        </p:nvSpPr>
        <p:spPr>
          <a:xfrm>
            <a:off x="1947962" y="261606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A38C2D-90F4-C414-8782-97328A411830}"/>
              </a:ext>
            </a:extLst>
          </p:cNvPr>
          <p:cNvSpPr/>
          <p:nvPr/>
        </p:nvSpPr>
        <p:spPr>
          <a:xfrm>
            <a:off x="6340884" y="279790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526061-6A0F-F33C-DD7A-D7B76ED245C0}"/>
              </a:ext>
            </a:extLst>
          </p:cNvPr>
          <p:cNvSpPr/>
          <p:nvPr/>
        </p:nvSpPr>
        <p:spPr>
          <a:xfrm>
            <a:off x="7086839" y="4920182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B4ED68-8E19-A14F-475F-50FD902B1278}"/>
              </a:ext>
            </a:extLst>
          </p:cNvPr>
          <p:cNvSpPr/>
          <p:nvPr/>
        </p:nvSpPr>
        <p:spPr>
          <a:xfrm>
            <a:off x="7086839" y="359544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9EEB738-58B0-A25A-59A6-B4592D080390}"/>
              </a:ext>
            </a:extLst>
          </p:cNvPr>
          <p:cNvSpPr/>
          <p:nvPr/>
        </p:nvSpPr>
        <p:spPr>
          <a:xfrm>
            <a:off x="1632156" y="315478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E58F7D-3012-16C8-5814-9887BF04A05C}"/>
              </a:ext>
            </a:extLst>
          </p:cNvPr>
          <p:cNvSpPr/>
          <p:nvPr/>
        </p:nvSpPr>
        <p:spPr>
          <a:xfrm>
            <a:off x="1897789" y="4961480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F3D57A-3795-C50D-AD1A-12379C736563}"/>
              </a:ext>
            </a:extLst>
          </p:cNvPr>
          <p:cNvSpPr/>
          <p:nvPr/>
        </p:nvSpPr>
        <p:spPr>
          <a:xfrm>
            <a:off x="2511198" y="379711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2934E-EC12-1EE7-531C-8DCB1A4C9320}"/>
              </a:ext>
            </a:extLst>
          </p:cNvPr>
          <p:cNvSpPr/>
          <p:nvPr/>
        </p:nvSpPr>
        <p:spPr>
          <a:xfrm>
            <a:off x="3126525" y="459465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BA8BF6-154C-E3B2-5660-2F6A42D81D53}"/>
              </a:ext>
            </a:extLst>
          </p:cNvPr>
          <p:cNvSpPr/>
          <p:nvPr/>
        </p:nvSpPr>
        <p:spPr>
          <a:xfrm>
            <a:off x="6561026" y="3748089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C84C5F-C9A9-6286-8713-2A773CF8B3CF}"/>
              </a:ext>
            </a:extLst>
          </p:cNvPr>
          <p:cNvSpPr/>
          <p:nvPr/>
        </p:nvSpPr>
        <p:spPr>
          <a:xfrm>
            <a:off x="6894180" y="3134945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43202D-AC5F-D30A-9A22-C30A2B30CD9B}"/>
              </a:ext>
            </a:extLst>
          </p:cNvPr>
          <p:cNvSpPr/>
          <p:nvPr/>
        </p:nvSpPr>
        <p:spPr>
          <a:xfrm>
            <a:off x="7002180" y="21015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3CB595-818E-B9ED-4558-8C7FE98B6230}"/>
              </a:ext>
            </a:extLst>
          </p:cNvPr>
          <p:cNvSpPr/>
          <p:nvPr/>
        </p:nvSpPr>
        <p:spPr>
          <a:xfrm>
            <a:off x="5835475" y="47124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2BC05E4-1A58-8D57-C55B-EDF07DDC9D06}"/>
              </a:ext>
            </a:extLst>
          </p:cNvPr>
          <p:cNvSpPr txBox="1"/>
          <p:nvPr/>
        </p:nvSpPr>
        <p:spPr>
          <a:xfrm>
            <a:off x="8620227" y="1971207"/>
            <a:ext cx="2907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Messpunkt</a:t>
            </a:r>
          </a:p>
          <a:p>
            <a:endParaRPr lang="de-DE" dirty="0"/>
          </a:p>
          <a:p>
            <a:r>
              <a:rPr lang="de-DE" dirty="0"/>
              <a:t>Untersuchter Messpunkt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88198-F34A-33D0-EF76-52745F32AE52}"/>
              </a:ext>
            </a:extLst>
          </p:cNvPr>
          <p:cNvSpPr/>
          <p:nvPr/>
        </p:nvSpPr>
        <p:spPr>
          <a:xfrm>
            <a:off x="8488518" y="21209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12CF01-4AE2-35E4-54B7-9E59F09BCAE5}"/>
              </a:ext>
            </a:extLst>
          </p:cNvPr>
          <p:cNvSpPr/>
          <p:nvPr/>
        </p:nvSpPr>
        <p:spPr>
          <a:xfrm>
            <a:off x="8488518" y="2686344"/>
            <a:ext cx="108000" cy="1080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504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0B2E-6DA5-B89E-AFE1-7AB8638DF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2D93B-937C-C503-5FB1-969A6237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Visualisierung des Versuchs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41775EA-EB38-671F-4C9E-E1801D945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794500" cy="37719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863BBF8-BF14-7C8F-2047-0864404A4BD0}"/>
              </a:ext>
            </a:extLst>
          </p:cNvPr>
          <p:cNvSpPr/>
          <p:nvPr/>
        </p:nvSpPr>
        <p:spPr>
          <a:xfrm>
            <a:off x="1614808" y="21015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9AAE97-FF8B-F852-81C2-B3DAB34174EC}"/>
              </a:ext>
            </a:extLst>
          </p:cNvPr>
          <p:cNvSpPr/>
          <p:nvPr/>
        </p:nvSpPr>
        <p:spPr>
          <a:xfrm>
            <a:off x="3117543" y="3503294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D64A3C-C752-AEDF-011B-F0A1D14F0902}"/>
              </a:ext>
            </a:extLst>
          </p:cNvPr>
          <p:cNvSpPr/>
          <p:nvPr/>
        </p:nvSpPr>
        <p:spPr>
          <a:xfrm>
            <a:off x="5461842" y="21555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68826D-0896-01CD-4F48-3E9E39571C02}"/>
              </a:ext>
            </a:extLst>
          </p:cNvPr>
          <p:cNvSpPr/>
          <p:nvPr/>
        </p:nvSpPr>
        <p:spPr>
          <a:xfrm>
            <a:off x="5727475" y="3962265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FD05C-1A64-BEB0-9EE9-DA4321DE7978}"/>
              </a:ext>
            </a:extLst>
          </p:cNvPr>
          <p:cNvSpPr/>
          <p:nvPr/>
        </p:nvSpPr>
        <p:spPr>
          <a:xfrm>
            <a:off x="2674516" y="5067117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CD4128-AE73-B921-CD8E-705461CEF647}"/>
              </a:ext>
            </a:extLst>
          </p:cNvPr>
          <p:cNvSpPr/>
          <p:nvPr/>
        </p:nvSpPr>
        <p:spPr>
          <a:xfrm>
            <a:off x="1506808" y="4262587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943259-2AAF-7D00-CC62-FA6BFFC5DDCE}"/>
              </a:ext>
            </a:extLst>
          </p:cNvPr>
          <p:cNvSpPr/>
          <p:nvPr/>
        </p:nvSpPr>
        <p:spPr>
          <a:xfrm>
            <a:off x="1839962" y="364944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15D15C-B37E-F51D-C725-B2C40EF38353}"/>
              </a:ext>
            </a:extLst>
          </p:cNvPr>
          <p:cNvSpPr/>
          <p:nvPr/>
        </p:nvSpPr>
        <p:spPr>
          <a:xfrm>
            <a:off x="3009543" y="274390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ADE194-F49B-D398-8560-DBC7C4A3BDA4}"/>
              </a:ext>
            </a:extLst>
          </p:cNvPr>
          <p:cNvSpPr/>
          <p:nvPr/>
        </p:nvSpPr>
        <p:spPr>
          <a:xfrm>
            <a:off x="1947962" y="261606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43C5FD-2BE8-5C8F-9A36-D0A04EE7FCBD}"/>
              </a:ext>
            </a:extLst>
          </p:cNvPr>
          <p:cNvSpPr/>
          <p:nvPr/>
        </p:nvSpPr>
        <p:spPr>
          <a:xfrm>
            <a:off x="6340884" y="279790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DEF29F-382F-E82E-1993-BE6077B74907}"/>
              </a:ext>
            </a:extLst>
          </p:cNvPr>
          <p:cNvSpPr/>
          <p:nvPr/>
        </p:nvSpPr>
        <p:spPr>
          <a:xfrm>
            <a:off x="7086839" y="4920182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6F9334-08DB-1CE2-B052-1C7F60F64EA5}"/>
              </a:ext>
            </a:extLst>
          </p:cNvPr>
          <p:cNvSpPr/>
          <p:nvPr/>
        </p:nvSpPr>
        <p:spPr>
          <a:xfrm>
            <a:off x="7086839" y="359544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1794B5-7FFF-7382-B524-5E72B35F19ED}"/>
              </a:ext>
            </a:extLst>
          </p:cNvPr>
          <p:cNvSpPr/>
          <p:nvPr/>
        </p:nvSpPr>
        <p:spPr>
          <a:xfrm>
            <a:off x="1632156" y="3154783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AE8553-1443-59E0-42E9-C3402D8F5B3D}"/>
              </a:ext>
            </a:extLst>
          </p:cNvPr>
          <p:cNvSpPr/>
          <p:nvPr/>
        </p:nvSpPr>
        <p:spPr>
          <a:xfrm>
            <a:off x="1897789" y="4961480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0F8B74-7AA2-9398-DE3A-D4E0947EBD0C}"/>
              </a:ext>
            </a:extLst>
          </p:cNvPr>
          <p:cNvSpPr/>
          <p:nvPr/>
        </p:nvSpPr>
        <p:spPr>
          <a:xfrm>
            <a:off x="2511198" y="379711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F3A28C-C09B-B9E8-A3B9-E5AB72B00805}"/>
              </a:ext>
            </a:extLst>
          </p:cNvPr>
          <p:cNvSpPr/>
          <p:nvPr/>
        </p:nvSpPr>
        <p:spPr>
          <a:xfrm>
            <a:off x="3126525" y="459465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E51452-A721-F420-47F9-6FF2B87D3A0E}"/>
              </a:ext>
            </a:extLst>
          </p:cNvPr>
          <p:cNvSpPr/>
          <p:nvPr/>
        </p:nvSpPr>
        <p:spPr>
          <a:xfrm>
            <a:off x="6561026" y="3748089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C23ECA-189C-0C18-43A4-2D9F52C92244}"/>
              </a:ext>
            </a:extLst>
          </p:cNvPr>
          <p:cNvSpPr/>
          <p:nvPr/>
        </p:nvSpPr>
        <p:spPr>
          <a:xfrm>
            <a:off x="6894180" y="3134945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6CB631-108A-6C85-39E3-B071F7192C49}"/>
              </a:ext>
            </a:extLst>
          </p:cNvPr>
          <p:cNvSpPr/>
          <p:nvPr/>
        </p:nvSpPr>
        <p:spPr>
          <a:xfrm>
            <a:off x="7002180" y="2101568"/>
            <a:ext cx="108000" cy="1080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231A62-CB57-7507-482C-D60ED67E9569}"/>
              </a:ext>
            </a:extLst>
          </p:cNvPr>
          <p:cNvSpPr/>
          <p:nvPr/>
        </p:nvSpPr>
        <p:spPr>
          <a:xfrm>
            <a:off x="5835475" y="47124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EBB4485-6299-DF4E-E205-21FF258B3560}"/>
              </a:ext>
            </a:extLst>
          </p:cNvPr>
          <p:cNvSpPr txBox="1"/>
          <p:nvPr/>
        </p:nvSpPr>
        <p:spPr>
          <a:xfrm>
            <a:off x="8620227" y="1971207"/>
            <a:ext cx="2907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Messpunkt</a:t>
            </a:r>
          </a:p>
          <a:p>
            <a:endParaRPr lang="de-DE" dirty="0"/>
          </a:p>
          <a:p>
            <a:r>
              <a:rPr lang="de-DE" dirty="0"/>
              <a:t>Untersuchter Messpunkt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FFB911-0533-AF63-A291-299F5BB82A32}"/>
              </a:ext>
            </a:extLst>
          </p:cNvPr>
          <p:cNvSpPr/>
          <p:nvPr/>
        </p:nvSpPr>
        <p:spPr>
          <a:xfrm>
            <a:off x="8488518" y="2120968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7E8098-BD38-C2D3-C62A-8B67928B68BC}"/>
              </a:ext>
            </a:extLst>
          </p:cNvPr>
          <p:cNvSpPr/>
          <p:nvPr/>
        </p:nvSpPr>
        <p:spPr>
          <a:xfrm>
            <a:off x="8488518" y="2686344"/>
            <a:ext cx="108000" cy="1080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603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250F9-33D2-9E5B-044E-80AD9A03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Vorauswahl der Parameter treffen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CA4C8-E29B-4883-DA18-85F6EEE83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K-Nearest-Neighbor</a:t>
            </a:r>
          </a:p>
          <a:p>
            <a:pPr lvl="1"/>
            <a:r>
              <a:rPr lang="de-DE" dirty="0"/>
              <a:t>Gewichtet</a:t>
            </a:r>
          </a:p>
          <a:p>
            <a:pPr lvl="1"/>
            <a:r>
              <a:rPr lang="de-DE" dirty="0"/>
              <a:t>Sørensen-Distanz und Euklidischer Abstand wird untersucht</a:t>
            </a:r>
          </a:p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endParaRPr lang="de-DE" dirty="0"/>
          </a:p>
          <a:p>
            <a:pPr lvl="1"/>
            <a:r>
              <a:rPr lang="de-DE" dirty="0">
                <a:cs typeface="Courier New" panose="02070309020205020404" pitchFamily="49" charset="0"/>
              </a:rPr>
              <a:t>Kernel-Koeffizient: </a:t>
            </a:r>
            <a:r>
              <a:rPr lang="de-DE" i="1" dirty="0">
                <a:cs typeface="Courier New" panose="02070309020205020404" pitchFamily="49" charset="0"/>
              </a:rPr>
              <a:t>scale</a:t>
            </a:r>
          </a:p>
          <a:p>
            <a:pPr lvl="1"/>
            <a:r>
              <a:rPr lang="de-DE" dirty="0">
                <a:cs typeface="Courier New" panose="02070309020205020404" pitchFamily="49" charset="0"/>
              </a:rPr>
              <a:t>Linearer und RBF-Kernel werden in Abhängigkeit des Regularisierungsparameters C untersucht</a:t>
            </a:r>
          </a:p>
          <a:p>
            <a:r>
              <a:rPr lang="de-DE" dirty="0"/>
              <a:t>Random Forest</a:t>
            </a:r>
          </a:p>
          <a:p>
            <a:pPr lvl="1"/>
            <a:r>
              <a:rPr lang="de-DE" dirty="0"/>
              <a:t>Maximale Tiefe: 9</a:t>
            </a:r>
          </a:p>
          <a:p>
            <a:pPr lvl="1"/>
            <a:r>
              <a:rPr lang="de-DE" dirty="0"/>
              <a:t>Anzahl der Bäume: 50</a:t>
            </a:r>
          </a:p>
          <a:p>
            <a:pPr lvl="1"/>
            <a:r>
              <a:rPr lang="de-DE" dirty="0"/>
              <a:t>Die Anzahl an Features wird im Detail untersucht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DBE628-DF82-9AC2-4C90-A903BDCA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1ED4D3-3573-FC44-6697-481A15D6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486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FF09A5-B1E1-3F07-EB8A-AA3C9CA8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Datenaufbereitungsschritte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1FC73-1804-CFCE-9BDB-FE2228126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Strategien zum Umgang mit fehlenden Werten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Einfluss der verwendeten Router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Berücksichtigung nur häufig auftretender Router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Ausschluss von Routern mit schwachem Signal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Skalierung von RSSI-Werten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372142-EFA4-3440-5F71-66B4FE6A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692242-3371-BB0C-93B1-21340A6D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978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89214-8F65-9AC5-53AA-0739D2A8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D2A93-BD22-87FE-E3D2-B1960AF2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Strategien zum Umgang mit fehlenden Werten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475098-B146-E1D6-0086-228DF176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36A3BA-A6DC-21FD-AD97-48DEB880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58</a:t>
            </a:fld>
            <a:endParaRPr lang="de-DE"/>
          </a:p>
        </p:txBody>
      </p:sp>
      <p:pic>
        <p:nvPicPr>
          <p:cNvPr id="6" name="Grafik 5" descr="Ein Bild, das Text, Reihe, Schrift, Diagramm enthält.&#10;&#10;Automatisch generierte Beschreibung">
            <a:extLst>
              <a:ext uri="{FF2B5EF4-FFF2-40B4-BE49-F238E27FC236}">
                <a16:creationId xmlns:a16="http://schemas.microsoft.com/office/drawing/2014/main" id="{84C54C93-706A-E536-6454-D3DACD47E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04" y="1372089"/>
            <a:ext cx="7476392" cy="49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51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40EB2-F791-805C-5CA1-4E7C06AD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FDE7C-73B5-78A3-C589-DA8999F6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der verwendeten Router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89EAD5-CE1C-BAA0-4A1A-D29CA71F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8A328C-5737-51E8-7893-53E42AAA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59</a:t>
            </a:fld>
            <a:endParaRPr lang="de-DE"/>
          </a:p>
        </p:txBody>
      </p:sp>
      <p:pic>
        <p:nvPicPr>
          <p:cNvPr id="3" name="Grafik 2" descr="Ein Bild, das Text, Reihe, Schrift, Diagramm enthält.&#10;&#10;Automatisch generierte Beschreibung">
            <a:extLst>
              <a:ext uri="{FF2B5EF4-FFF2-40B4-BE49-F238E27FC236}">
                <a16:creationId xmlns:a16="http://schemas.microsoft.com/office/drawing/2014/main" id="{D7B42618-AE37-9AD3-F24C-1F7274A8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04" y="1372089"/>
            <a:ext cx="7476392" cy="49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6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EC99-999F-C984-748D-FA1986D6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29383-20E1-5099-D201-C19F33AA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A2F3BA2-972F-F416-C383-D499BC97E92A}"/>
              </a:ext>
            </a:extLst>
          </p:cNvPr>
          <p:cNvSpPr/>
          <p:nvPr/>
        </p:nvSpPr>
        <p:spPr>
          <a:xfrm>
            <a:off x="838201" y="1825625"/>
            <a:ext cx="10515600" cy="43513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525955D-DE19-2799-14EC-AAD8878B8A41}"/>
              </a:ext>
            </a:extLst>
          </p:cNvPr>
          <p:cNvSpPr/>
          <p:nvPr/>
        </p:nvSpPr>
        <p:spPr>
          <a:xfrm>
            <a:off x="838199" y="1825625"/>
            <a:ext cx="3693814" cy="20008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AB611D-8F08-4FAE-029F-E76D66DF589A}"/>
              </a:ext>
            </a:extLst>
          </p:cNvPr>
          <p:cNvSpPr/>
          <p:nvPr/>
        </p:nvSpPr>
        <p:spPr>
          <a:xfrm>
            <a:off x="5689347" y="1825625"/>
            <a:ext cx="2513093" cy="3334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76DF2D4-C699-1BB2-2F12-BED84165F592}"/>
              </a:ext>
            </a:extLst>
          </p:cNvPr>
          <p:cNvSpPr/>
          <p:nvPr/>
        </p:nvSpPr>
        <p:spPr>
          <a:xfrm>
            <a:off x="8202440" y="1825625"/>
            <a:ext cx="3151359" cy="3334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A960A14-B6E7-02DB-77F7-17B17DC4547B}"/>
              </a:ext>
            </a:extLst>
          </p:cNvPr>
          <p:cNvSpPr/>
          <p:nvPr/>
        </p:nvSpPr>
        <p:spPr>
          <a:xfrm>
            <a:off x="838199" y="4562947"/>
            <a:ext cx="2022696" cy="16140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674E314-7431-2ABA-D16E-B865648475D8}"/>
              </a:ext>
            </a:extLst>
          </p:cNvPr>
          <p:cNvSpPr/>
          <p:nvPr/>
        </p:nvSpPr>
        <p:spPr>
          <a:xfrm>
            <a:off x="2860895" y="4562946"/>
            <a:ext cx="2022696" cy="16140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657F80-B784-C7A5-6680-AE0677DDAF27}"/>
              </a:ext>
            </a:extLst>
          </p:cNvPr>
          <p:cNvSpPr txBox="1"/>
          <p:nvPr/>
        </p:nvSpPr>
        <p:spPr>
          <a:xfrm>
            <a:off x="2211119" y="2640288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B61568E-BA27-DC0E-B2DA-76723B1A1EAC}"/>
              </a:ext>
            </a:extLst>
          </p:cNvPr>
          <p:cNvSpPr txBox="1"/>
          <p:nvPr/>
        </p:nvSpPr>
        <p:spPr>
          <a:xfrm>
            <a:off x="1375560" y="5185287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280792D-771F-099D-4893-9E52A89FE0BD}"/>
              </a:ext>
            </a:extLst>
          </p:cNvPr>
          <p:cNvSpPr txBox="1"/>
          <p:nvPr/>
        </p:nvSpPr>
        <p:spPr>
          <a:xfrm>
            <a:off x="3398254" y="5185287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B393C44-D22D-49DC-3B8C-CA999E1AFC27}"/>
              </a:ext>
            </a:extLst>
          </p:cNvPr>
          <p:cNvSpPr txBox="1"/>
          <p:nvPr/>
        </p:nvSpPr>
        <p:spPr>
          <a:xfrm>
            <a:off x="6471906" y="3308384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C681AF-39CF-EC76-9F78-F88B296FAB30}"/>
              </a:ext>
            </a:extLst>
          </p:cNvPr>
          <p:cNvSpPr txBox="1"/>
          <p:nvPr/>
        </p:nvSpPr>
        <p:spPr>
          <a:xfrm>
            <a:off x="9304132" y="3308384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5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375C9F0-A78F-25E0-B67F-B00D9B984688}"/>
              </a:ext>
            </a:extLst>
          </p:cNvPr>
          <p:cNvGrpSpPr/>
          <p:nvPr/>
        </p:nvGrpSpPr>
        <p:grpSpPr>
          <a:xfrm>
            <a:off x="6632891" y="2763546"/>
            <a:ext cx="3921659" cy="3921659"/>
            <a:chOff x="6632891" y="2763546"/>
            <a:chExt cx="3921659" cy="392165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42A70C6-36DE-AB6B-F087-E5413FC390AB}"/>
                </a:ext>
              </a:extLst>
            </p:cNvPr>
            <p:cNvSpPr/>
            <p:nvPr/>
          </p:nvSpPr>
          <p:spPr>
            <a:xfrm>
              <a:off x="6632891" y="2763546"/>
              <a:ext cx="3921659" cy="3921659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6D6E9F-138B-E550-8223-4DC573C45875}"/>
                </a:ext>
              </a:extLst>
            </p:cNvPr>
            <p:cNvSpPr/>
            <p:nvPr/>
          </p:nvSpPr>
          <p:spPr>
            <a:xfrm>
              <a:off x="8509221" y="4638369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514485E-D340-5823-0D5F-5576CE1B1097}"/>
              </a:ext>
            </a:extLst>
          </p:cNvPr>
          <p:cNvGrpSpPr/>
          <p:nvPr/>
        </p:nvGrpSpPr>
        <p:grpSpPr>
          <a:xfrm>
            <a:off x="4991005" y="3308384"/>
            <a:ext cx="2209046" cy="2209046"/>
            <a:chOff x="4991005" y="3308384"/>
            <a:chExt cx="2209046" cy="220904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03BB4B-7925-049C-91CB-8CEE176D587E}"/>
                </a:ext>
              </a:extLst>
            </p:cNvPr>
            <p:cNvSpPr/>
            <p:nvPr/>
          </p:nvSpPr>
          <p:spPr>
            <a:xfrm>
              <a:off x="4991005" y="3308384"/>
              <a:ext cx="2209046" cy="22090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2972AB-04AD-F626-F4FA-BF58419FE83A}"/>
                </a:ext>
              </a:extLst>
            </p:cNvPr>
            <p:cNvSpPr/>
            <p:nvPr/>
          </p:nvSpPr>
          <p:spPr>
            <a:xfrm>
              <a:off x="6009520" y="4326899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1723AFE-43FB-8D62-37DC-3406C2799700}"/>
              </a:ext>
            </a:extLst>
          </p:cNvPr>
          <p:cNvGrpSpPr/>
          <p:nvPr/>
        </p:nvGrpSpPr>
        <p:grpSpPr>
          <a:xfrm>
            <a:off x="3554381" y="1505548"/>
            <a:ext cx="1190530" cy="1190530"/>
            <a:chOff x="2054334" y="4081779"/>
            <a:chExt cx="1190530" cy="119053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A738F8-C238-01C6-02E0-FA07439A0639}"/>
                </a:ext>
              </a:extLst>
            </p:cNvPr>
            <p:cNvSpPr/>
            <p:nvPr/>
          </p:nvSpPr>
          <p:spPr>
            <a:xfrm>
              <a:off x="2054334" y="4081779"/>
              <a:ext cx="1190530" cy="1190530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9935591-BCD2-8339-A523-3B113B79FB39}"/>
                </a:ext>
              </a:extLst>
            </p:cNvPr>
            <p:cNvSpPr/>
            <p:nvPr/>
          </p:nvSpPr>
          <p:spPr>
            <a:xfrm>
              <a:off x="2565855" y="4593300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0CEC66E-3B1B-7FFA-F4E0-B380C31A172C}"/>
              </a:ext>
            </a:extLst>
          </p:cNvPr>
          <p:cNvGrpSpPr/>
          <p:nvPr/>
        </p:nvGrpSpPr>
        <p:grpSpPr>
          <a:xfrm>
            <a:off x="-395145" y="2380528"/>
            <a:ext cx="6874646" cy="6874646"/>
            <a:chOff x="-322247" y="2543138"/>
            <a:chExt cx="6874646" cy="687464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CA175CA-5BE0-6AF2-4013-A21D9CFE1633}"/>
                </a:ext>
              </a:extLst>
            </p:cNvPr>
            <p:cNvSpPr/>
            <p:nvPr/>
          </p:nvSpPr>
          <p:spPr>
            <a:xfrm>
              <a:off x="-322247" y="2543138"/>
              <a:ext cx="6874646" cy="68746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4D76B28-488B-B991-C9E0-4AD3EF9FDBBF}"/>
                </a:ext>
              </a:extLst>
            </p:cNvPr>
            <p:cNvSpPr/>
            <p:nvPr/>
          </p:nvSpPr>
          <p:spPr>
            <a:xfrm>
              <a:off x="3029068" y="5894453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C468CB5-8DCA-A673-867E-421E1266D3E3}"/>
              </a:ext>
            </a:extLst>
          </p:cNvPr>
          <p:cNvGrpSpPr/>
          <p:nvPr/>
        </p:nvGrpSpPr>
        <p:grpSpPr>
          <a:xfrm>
            <a:off x="422966" y="4213596"/>
            <a:ext cx="1190530" cy="1190530"/>
            <a:chOff x="2054334" y="4081779"/>
            <a:chExt cx="1190530" cy="11905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A3B71AE-5466-B253-C25F-148AE19220D6}"/>
                </a:ext>
              </a:extLst>
            </p:cNvPr>
            <p:cNvSpPr/>
            <p:nvPr/>
          </p:nvSpPr>
          <p:spPr>
            <a:xfrm>
              <a:off x="2054334" y="4081779"/>
              <a:ext cx="1190530" cy="1190530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291D935-D16C-CB67-F0FB-EF7CFC6EF0A3}"/>
                </a:ext>
              </a:extLst>
            </p:cNvPr>
            <p:cNvSpPr/>
            <p:nvPr/>
          </p:nvSpPr>
          <p:spPr>
            <a:xfrm>
              <a:off x="2565855" y="4593300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38A012C-1666-927D-0272-8AA658BFDCED}"/>
              </a:ext>
            </a:extLst>
          </p:cNvPr>
          <p:cNvGrpSpPr/>
          <p:nvPr/>
        </p:nvGrpSpPr>
        <p:grpSpPr>
          <a:xfrm>
            <a:off x="8509363" y="1792247"/>
            <a:ext cx="2209046" cy="2209046"/>
            <a:chOff x="4991005" y="3308384"/>
            <a:chExt cx="2209046" cy="220904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44024F0-D1F5-933F-9652-2E3C79D75DBC}"/>
                </a:ext>
              </a:extLst>
            </p:cNvPr>
            <p:cNvSpPr/>
            <p:nvPr/>
          </p:nvSpPr>
          <p:spPr>
            <a:xfrm>
              <a:off x="4991005" y="3308384"/>
              <a:ext cx="2209046" cy="22090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5396D8-638E-E5D2-21D5-95E8D359374F}"/>
                </a:ext>
              </a:extLst>
            </p:cNvPr>
            <p:cNvSpPr/>
            <p:nvPr/>
          </p:nvSpPr>
          <p:spPr>
            <a:xfrm>
              <a:off x="6009520" y="4326899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Datumsplatzhalter 39">
            <a:extLst>
              <a:ext uri="{FF2B5EF4-FFF2-40B4-BE49-F238E27FC236}">
                <a16:creationId xmlns:a16="http://schemas.microsoft.com/office/drawing/2014/main" id="{BFC1F742-8D41-341E-21DF-C2D35BD9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41" name="Foliennummernplatzhalter 40">
            <a:extLst>
              <a:ext uri="{FF2B5EF4-FFF2-40B4-BE49-F238E27FC236}">
                <a16:creationId xmlns:a16="http://schemas.microsoft.com/office/drawing/2014/main" id="{83A17D2B-BAF3-C002-3EAF-C7D0ECF8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753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BF9C4-7475-CEBA-41A4-DB8150FA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4CEC3-A590-5AB4-DB92-7B6AD8E0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826" cy="1325563"/>
          </a:xfrm>
        </p:spPr>
        <p:txBody>
          <a:bodyPr>
            <a:normAutofit/>
          </a:bodyPr>
          <a:lstStyle/>
          <a:p>
            <a:r>
              <a:rPr lang="de-DE" dirty="0"/>
              <a:t>Berücksichtigung nur häufig auftretender Router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ED85F8-FE72-D730-76A2-CE1BD50C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41D90C-F9FB-466C-E8E6-EBC9D338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60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CE6EDE7-F4E1-3F30-26E7-2D75942C4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7804" y="1372089"/>
            <a:ext cx="7476391" cy="49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2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BDAE5-9395-706F-0E7D-AEF0E05A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94A1E-7231-8EBF-7E9E-955A1DAD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826" cy="1325563"/>
          </a:xfrm>
        </p:spPr>
        <p:txBody>
          <a:bodyPr>
            <a:normAutofit/>
          </a:bodyPr>
          <a:lstStyle/>
          <a:p>
            <a:r>
              <a:rPr lang="de-DE" dirty="0"/>
              <a:t>Ausschluss von Routern mit schwachem Signal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956D2-F2C4-8E21-D1C2-4FF8FD2E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BFCB95-DCE0-1A5A-1C62-6ADCDC33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F5AD98-85D0-6A64-96A9-F93AC674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7804" y="1372089"/>
            <a:ext cx="7476391" cy="49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7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54C7A-F567-903A-54CE-C848E52F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468E-2ABF-2EE8-E4BA-F45F79DF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826" cy="1325563"/>
          </a:xfrm>
        </p:spPr>
        <p:txBody>
          <a:bodyPr>
            <a:normAutofit/>
          </a:bodyPr>
          <a:lstStyle/>
          <a:p>
            <a:r>
              <a:rPr lang="de-DE" dirty="0"/>
              <a:t>Skalierung von RSSI-Werten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CE7D71-388F-1C9E-292E-AD252C38A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BDE2F4-6879-F89D-BA16-B43BD140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62</a:t>
            </a:fld>
            <a:endParaRPr lang="de-DE"/>
          </a:p>
        </p:txBody>
      </p:sp>
      <p:pic>
        <p:nvPicPr>
          <p:cNvPr id="7" name="Grafik 6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FEF65FF7-0BF9-4195-8AEA-DEA0C61C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5" t="5907" r="9564" b="2212"/>
          <a:stretch/>
        </p:blipFill>
        <p:spPr>
          <a:xfrm>
            <a:off x="4566946" y="1690688"/>
            <a:ext cx="7389080" cy="2961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8334D347-6DBC-EEF9-23F2-74A07DC32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72874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sz="1600" dirty="0"/>
                  <a:t>1. Lineare Normalisierung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𝑃𝑜𝑠𝑖𝑡𝑖𝑣𝑒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sz="1600" dirty="0"/>
                  <a:t>2. Exponentielle Skalierung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𝑃𝑜𝑠𝑖𝑡𝑖𝑣𝑒</m:t>
                                      </m:r>
                                    </m:e>
                                    <m:sub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num>
                                <m:den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de-DE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sz="1600" dirty="0"/>
                  <a:t>3. Potenzierte Skalierung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𝑃𝑜𝑠𝑖𝑡𝑖𝑣𝑒</m:t>
                                      </m:r>
                                    </m:e>
                                    <m:sub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8" name="Inhaltsplatzhalter 2">
                <a:extLst>
                  <a:ext uri="{FF2B5EF4-FFF2-40B4-BE49-F238E27FC236}">
                    <a16:creationId xmlns:a16="http://schemas.microsoft.com/office/drawing/2014/main" id="{8334D347-6DBC-EEF9-23F2-74A07DC32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728746" cy="4351338"/>
              </a:xfrm>
              <a:blipFill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801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C774-0F5F-DE7E-DD10-3785BED59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BDAE9-8B98-7202-4C18-FE5BC83E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826" cy="1325563"/>
          </a:xfrm>
        </p:spPr>
        <p:txBody>
          <a:bodyPr>
            <a:normAutofit/>
          </a:bodyPr>
          <a:lstStyle/>
          <a:p>
            <a:r>
              <a:rPr lang="de-DE" dirty="0"/>
              <a:t>Skalierung von RSSI-Werten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CCFC5-2430-7FAC-9E37-1D5615F9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C020C7-4853-A07D-1840-B52F2DF4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3372B7-98AE-1766-4730-BE2CF481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7804" y="1372089"/>
            <a:ext cx="7476390" cy="49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53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A2A62-9904-DF39-3B7A-C428E360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Detaillierte Untersuchungen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B571F5-DBDF-B8A2-CDA3-E9504E9F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Untersuchung der Genauigkeit in Abhängigkeit der Anzahl an Messungen</a:t>
            </a:r>
          </a:p>
          <a:p>
            <a:r>
              <a:rPr lang="de-DE" dirty="0"/>
              <a:t>Ergänzung der Daten um „ungültige“ Messungen (außerhalb der Räume, auf dem Flur) </a:t>
            </a:r>
          </a:p>
          <a:p>
            <a:r>
              <a:rPr lang="de-DE" dirty="0"/>
              <a:t>In den Räumen WH C 335, WH C 351, WH C 352 und WH C 353 und auf dem Flurbereich zwischen den Räumen wurden weitere Messungen durchgeführt, sodass in jedem Raum und auf dem Flur 19 Messungen vorhanden sind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033F36-9EC8-786B-8FC4-094762407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AC412A-191D-2432-E1E1-7EC6FE4D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89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649D4-B7BF-97A0-FEAA-3468A68B6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0E08C-4FA1-91CC-2423-898C22C3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Detaillierte Untersuchungen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0A9EE5-AA86-61EC-44DA-0A770739D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33DB94-E2B2-824E-0D42-F5F8AB4A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pPr/>
              <a:t>65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DC02D3-DD58-D2AF-145C-5150BFB3DFFC}"/>
              </a:ext>
            </a:extLst>
          </p:cNvPr>
          <p:cNvSpPr/>
          <p:nvPr/>
        </p:nvSpPr>
        <p:spPr>
          <a:xfrm>
            <a:off x="3678540" y="1690688"/>
            <a:ext cx="2417459" cy="1338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4974F5-4C8A-AE6F-0902-0186CAC44F0D}"/>
              </a:ext>
            </a:extLst>
          </p:cNvPr>
          <p:cNvSpPr/>
          <p:nvPr/>
        </p:nvSpPr>
        <p:spPr>
          <a:xfrm>
            <a:off x="3678540" y="3029386"/>
            <a:ext cx="4348636" cy="6351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C09FC8-1FB1-BA90-534B-8940F5C1740F}"/>
              </a:ext>
            </a:extLst>
          </p:cNvPr>
          <p:cNvSpPr/>
          <p:nvPr/>
        </p:nvSpPr>
        <p:spPr>
          <a:xfrm>
            <a:off x="3678540" y="3664579"/>
            <a:ext cx="1200587" cy="24849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DF37D9D-68D2-ADEF-F16D-C1E47A939E58}"/>
              </a:ext>
            </a:extLst>
          </p:cNvPr>
          <p:cNvSpPr/>
          <p:nvPr/>
        </p:nvSpPr>
        <p:spPr>
          <a:xfrm>
            <a:off x="4881452" y="3664579"/>
            <a:ext cx="1200587" cy="12564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A52D7F4-6D81-A7BB-A114-7186FF4B6840}"/>
              </a:ext>
            </a:extLst>
          </p:cNvPr>
          <p:cNvSpPr/>
          <p:nvPr/>
        </p:nvSpPr>
        <p:spPr>
          <a:xfrm>
            <a:off x="6084364" y="3664579"/>
            <a:ext cx="2445383" cy="12564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EFB2E44-5C50-1A5D-58E3-31EBE0DDCEE9}"/>
              </a:ext>
            </a:extLst>
          </p:cNvPr>
          <p:cNvSpPr txBox="1"/>
          <p:nvPr/>
        </p:nvSpPr>
        <p:spPr>
          <a:xfrm>
            <a:off x="3776262" y="4753158"/>
            <a:ext cx="100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WH C 353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A270400-DEAA-B0C9-12F0-A0C7533EF571}"/>
              </a:ext>
            </a:extLst>
          </p:cNvPr>
          <p:cNvSpPr txBox="1"/>
          <p:nvPr/>
        </p:nvSpPr>
        <p:spPr>
          <a:xfrm>
            <a:off x="4979174" y="4138905"/>
            <a:ext cx="100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WH C 352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F12E2EA-7EE8-A4D9-276D-E5EB6EBDFD66}"/>
              </a:ext>
            </a:extLst>
          </p:cNvPr>
          <p:cNvSpPr txBox="1"/>
          <p:nvPr/>
        </p:nvSpPr>
        <p:spPr>
          <a:xfrm>
            <a:off x="6754458" y="4138905"/>
            <a:ext cx="100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WH C 351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3D657ED-579A-EA13-9357-B7825AFE5D32}"/>
              </a:ext>
            </a:extLst>
          </p:cNvPr>
          <p:cNvSpPr txBox="1"/>
          <p:nvPr/>
        </p:nvSpPr>
        <p:spPr>
          <a:xfrm>
            <a:off x="4376556" y="2198842"/>
            <a:ext cx="100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WH C 335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B56B2D2-12BB-4245-1513-A705627503BC}"/>
              </a:ext>
            </a:extLst>
          </p:cNvPr>
          <p:cNvSpPr txBox="1"/>
          <p:nvPr/>
        </p:nvSpPr>
        <p:spPr>
          <a:xfrm>
            <a:off x="5350287" y="3195934"/>
            <a:ext cx="100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Flur</a:t>
            </a:r>
          </a:p>
        </p:txBody>
      </p:sp>
    </p:spTree>
    <p:extLst>
      <p:ext uri="{BB962C8B-B14F-4D97-AF65-F5344CB8AC3E}">
        <p14:creationId xmlns:p14="http://schemas.microsoft.com/office/powerpoint/2010/main" val="664781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68D1-98ED-7F2A-5BD3-6BC06C6D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401A1-B07A-BE17-53FE-D532A8EF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Detaillierte Untersuchungen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4EFC252-BCEE-D35D-EA48-7C074C5A4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9210"/>
              </p:ext>
            </p:extLst>
          </p:nvPr>
        </p:nvGraphicFramePr>
        <p:xfrm>
          <a:off x="838200" y="1778400"/>
          <a:ext cx="10515601" cy="339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19">
                  <a:extLst>
                    <a:ext uri="{9D8B030D-6E8A-4147-A177-3AD203B41FA5}">
                      <a16:colId xmlns:a16="http://schemas.microsoft.com/office/drawing/2014/main" val="2517269126"/>
                    </a:ext>
                  </a:extLst>
                </a:gridCol>
                <a:gridCol w="1625416">
                  <a:extLst>
                    <a:ext uri="{9D8B030D-6E8A-4147-A177-3AD203B41FA5}">
                      <a16:colId xmlns:a16="http://schemas.microsoft.com/office/drawing/2014/main" val="2569867532"/>
                    </a:ext>
                  </a:extLst>
                </a:gridCol>
                <a:gridCol w="4197083">
                  <a:extLst>
                    <a:ext uri="{9D8B030D-6E8A-4147-A177-3AD203B41FA5}">
                      <a16:colId xmlns:a16="http://schemas.microsoft.com/office/drawing/2014/main" val="2320632752"/>
                    </a:ext>
                  </a:extLst>
                </a:gridCol>
                <a:gridCol w="4197083">
                  <a:extLst>
                    <a:ext uri="{9D8B030D-6E8A-4147-A177-3AD203B41FA5}">
                      <a16:colId xmlns:a16="http://schemas.microsoft.com/office/drawing/2014/main" val="2806047630"/>
                    </a:ext>
                  </a:extLst>
                </a:gridCol>
              </a:tblGrid>
              <a:tr h="50673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88457"/>
                  </a:ext>
                </a:extLst>
              </a:tr>
              <a:tr h="70162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Positiv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Negativ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87328"/>
                  </a:ext>
                </a:extLst>
              </a:tr>
              <a:tr h="1091421">
                <a:tc rowSpan="2"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Predicted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Positiv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Gültiger Raum wurde korrekt als gültiger Raum vorhergesagt (True Positiv)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Ungültiger Raum wurde als Raum vorhergesagt (False Positiv)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636065"/>
                  </a:ext>
                </a:extLst>
              </a:tr>
              <a:tr h="109142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Negativ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Gültiger Raum wurde als ungültiger Raum vorhergesagt (False Negativ)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Ungültiger Raum wurde korrekt als ungültiger Raum vorhergesagt (True Negativ)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302582"/>
                  </a:ext>
                </a:extLst>
              </a:tr>
            </a:tbl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A6BA10-EA6B-C758-C19C-6E7AEF59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544ED8-F5C0-3A30-1BFB-C88CFAF7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30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5C12E-9C46-97D5-A5D1-2A1E1EAC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2C3FF-5864-E1EE-C451-F2E9D3C0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Detaillierte Untersuchungen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A0DCC36C-6284-EEE6-0BE1-B057142AC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779675"/>
              </p:ext>
            </p:extLst>
          </p:nvPr>
        </p:nvGraphicFramePr>
        <p:xfrm>
          <a:off x="838200" y="1778400"/>
          <a:ext cx="10515601" cy="339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19">
                  <a:extLst>
                    <a:ext uri="{9D8B030D-6E8A-4147-A177-3AD203B41FA5}">
                      <a16:colId xmlns:a16="http://schemas.microsoft.com/office/drawing/2014/main" val="2517269126"/>
                    </a:ext>
                  </a:extLst>
                </a:gridCol>
                <a:gridCol w="1625416">
                  <a:extLst>
                    <a:ext uri="{9D8B030D-6E8A-4147-A177-3AD203B41FA5}">
                      <a16:colId xmlns:a16="http://schemas.microsoft.com/office/drawing/2014/main" val="2569867532"/>
                    </a:ext>
                  </a:extLst>
                </a:gridCol>
                <a:gridCol w="4197083">
                  <a:extLst>
                    <a:ext uri="{9D8B030D-6E8A-4147-A177-3AD203B41FA5}">
                      <a16:colId xmlns:a16="http://schemas.microsoft.com/office/drawing/2014/main" val="2320632752"/>
                    </a:ext>
                  </a:extLst>
                </a:gridCol>
                <a:gridCol w="4197083">
                  <a:extLst>
                    <a:ext uri="{9D8B030D-6E8A-4147-A177-3AD203B41FA5}">
                      <a16:colId xmlns:a16="http://schemas.microsoft.com/office/drawing/2014/main" val="2806047630"/>
                    </a:ext>
                  </a:extLst>
                </a:gridCol>
              </a:tblGrid>
              <a:tr h="50673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88457"/>
                  </a:ext>
                </a:extLst>
              </a:tr>
              <a:tr h="70162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Positiv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Negativ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87328"/>
                  </a:ext>
                </a:extLst>
              </a:tr>
              <a:tr h="1091421">
                <a:tc rowSpan="2"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Predicted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Positiv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Gültiger Raum wurde korrekt als gültiger Raum vorhergesagt (True Positiv)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Ungültiger Raum wurde als Raum vorhergesagt (False Positiv)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636065"/>
                  </a:ext>
                </a:extLst>
              </a:tr>
              <a:tr h="109142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Negativ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Gültiger Raum wurde als ungültiger Raum vorhergesagt (False Negativ)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Ungültiger Raum wurde korrekt als ungültiger Raum vorhergesagt (True Negativ)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302582"/>
                  </a:ext>
                </a:extLst>
              </a:tr>
            </a:tbl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8CE66C-C655-0383-1D70-DBB79356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2A8653-EC40-7328-6B70-C12DD3CB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031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A9386-C309-1B58-4739-21BC0819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F7336-5072-B491-F225-EAAEFE87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Detaillierte Untersuchungen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A200D8A8-640A-871A-1B81-CC509449E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746320"/>
              </p:ext>
            </p:extLst>
          </p:nvPr>
        </p:nvGraphicFramePr>
        <p:xfrm>
          <a:off x="838200" y="1778400"/>
          <a:ext cx="10515601" cy="339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19">
                  <a:extLst>
                    <a:ext uri="{9D8B030D-6E8A-4147-A177-3AD203B41FA5}">
                      <a16:colId xmlns:a16="http://schemas.microsoft.com/office/drawing/2014/main" val="2517269126"/>
                    </a:ext>
                  </a:extLst>
                </a:gridCol>
                <a:gridCol w="1625416">
                  <a:extLst>
                    <a:ext uri="{9D8B030D-6E8A-4147-A177-3AD203B41FA5}">
                      <a16:colId xmlns:a16="http://schemas.microsoft.com/office/drawing/2014/main" val="2569867532"/>
                    </a:ext>
                  </a:extLst>
                </a:gridCol>
                <a:gridCol w="4197083">
                  <a:extLst>
                    <a:ext uri="{9D8B030D-6E8A-4147-A177-3AD203B41FA5}">
                      <a16:colId xmlns:a16="http://schemas.microsoft.com/office/drawing/2014/main" val="2320632752"/>
                    </a:ext>
                  </a:extLst>
                </a:gridCol>
                <a:gridCol w="4197083">
                  <a:extLst>
                    <a:ext uri="{9D8B030D-6E8A-4147-A177-3AD203B41FA5}">
                      <a16:colId xmlns:a16="http://schemas.microsoft.com/office/drawing/2014/main" val="2806047630"/>
                    </a:ext>
                  </a:extLst>
                </a:gridCol>
              </a:tblGrid>
              <a:tr h="50673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88457"/>
                  </a:ext>
                </a:extLst>
              </a:tr>
              <a:tr h="70162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Positiv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Negativ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87328"/>
                  </a:ext>
                </a:extLst>
              </a:tr>
              <a:tr h="1091421">
                <a:tc rowSpan="2"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Predicted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Positiv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Gültiger Raum wurde korrekt als gültiger Raum vorhergesagt (True Positiv)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Ungültiger Raum wurde als Raum vorhergesagt (False Positiv)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636065"/>
                  </a:ext>
                </a:extLst>
              </a:tr>
              <a:tr h="1091421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Negativ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Gültiger Raum wurde als ungültiger Raum vorhergesagt (False Negativ)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Ungültiger Raum wurde korrekt als ungültiger Raum vorhergesagt (True Negativ)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302582"/>
                  </a:ext>
                </a:extLst>
              </a:tr>
            </a:tbl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D4C4D2-99EF-1BB5-A6DC-476C5A6D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F5078F-CCEA-3C0B-24A8-2E1F9358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715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1F625-EE84-5386-065D-CB29AE63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036B1-9D41-0F49-E92C-B5A193AE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7826" cy="1325563"/>
          </a:xfrm>
        </p:spPr>
        <p:txBody>
          <a:bodyPr>
            <a:normAutofit/>
          </a:bodyPr>
          <a:lstStyle/>
          <a:p>
            <a:r>
              <a:rPr lang="de-DE" dirty="0"/>
              <a:t>Detaillierte Untersuchungen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79F59D-1B1C-F1E8-BB33-8714D905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5F050B-4DE2-8AC2-7A37-DF06CAC6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69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A943BC6-F785-78F6-3112-A1B89446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8706" y="1690688"/>
            <a:ext cx="11214588" cy="37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8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4ECCD-95CC-57DD-0179-11EA992A4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7796C-7401-5530-8298-9BADA5A7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444E37-6F3C-57AF-9E7D-02418AF1EC09}"/>
              </a:ext>
            </a:extLst>
          </p:cNvPr>
          <p:cNvSpPr/>
          <p:nvPr/>
        </p:nvSpPr>
        <p:spPr>
          <a:xfrm>
            <a:off x="838201" y="1825625"/>
            <a:ext cx="10515600" cy="43513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B4686E-8135-A24B-41B1-FB84C0934625}"/>
              </a:ext>
            </a:extLst>
          </p:cNvPr>
          <p:cNvSpPr/>
          <p:nvPr/>
        </p:nvSpPr>
        <p:spPr>
          <a:xfrm>
            <a:off x="838199" y="1825625"/>
            <a:ext cx="3693814" cy="20008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B7A7CB5-4F85-F5C3-0FD7-B3069CB3A1D9}"/>
              </a:ext>
            </a:extLst>
          </p:cNvPr>
          <p:cNvSpPr/>
          <p:nvPr/>
        </p:nvSpPr>
        <p:spPr>
          <a:xfrm>
            <a:off x="5689347" y="1825625"/>
            <a:ext cx="2513093" cy="3334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A30FDA1-B14C-17E7-EC6A-52CA292975EB}"/>
              </a:ext>
            </a:extLst>
          </p:cNvPr>
          <p:cNvSpPr/>
          <p:nvPr/>
        </p:nvSpPr>
        <p:spPr>
          <a:xfrm>
            <a:off x="8202440" y="1825625"/>
            <a:ext cx="3151359" cy="3334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88AA9E-6032-2BD9-1830-D73359D98DFB}"/>
              </a:ext>
            </a:extLst>
          </p:cNvPr>
          <p:cNvSpPr/>
          <p:nvPr/>
        </p:nvSpPr>
        <p:spPr>
          <a:xfrm>
            <a:off x="838199" y="4562947"/>
            <a:ext cx="2022696" cy="16140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A7089B6-C785-F8EB-B2A8-FC5A849DAE8F}"/>
              </a:ext>
            </a:extLst>
          </p:cNvPr>
          <p:cNvSpPr/>
          <p:nvPr/>
        </p:nvSpPr>
        <p:spPr>
          <a:xfrm>
            <a:off x="2860895" y="4562946"/>
            <a:ext cx="2022696" cy="16140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223390-3899-DE6A-06E1-2BF0D75AC639}"/>
              </a:ext>
            </a:extLst>
          </p:cNvPr>
          <p:cNvSpPr txBox="1"/>
          <p:nvPr/>
        </p:nvSpPr>
        <p:spPr>
          <a:xfrm>
            <a:off x="2211119" y="2640288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A3BD4C-5BBB-20E4-4D7A-3BB0421AED2D}"/>
              </a:ext>
            </a:extLst>
          </p:cNvPr>
          <p:cNvSpPr txBox="1"/>
          <p:nvPr/>
        </p:nvSpPr>
        <p:spPr>
          <a:xfrm>
            <a:off x="1375560" y="5185287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C795EFB-5230-7804-EBF1-2E21E36240F1}"/>
              </a:ext>
            </a:extLst>
          </p:cNvPr>
          <p:cNvSpPr txBox="1"/>
          <p:nvPr/>
        </p:nvSpPr>
        <p:spPr>
          <a:xfrm>
            <a:off x="3398254" y="5185287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314FF17-6BB9-5EEC-00B5-476008DB9CBD}"/>
              </a:ext>
            </a:extLst>
          </p:cNvPr>
          <p:cNvSpPr txBox="1"/>
          <p:nvPr/>
        </p:nvSpPr>
        <p:spPr>
          <a:xfrm>
            <a:off x="6471906" y="3308384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6E4DC3-7878-4B74-7B2A-2F217B33F4C9}"/>
              </a:ext>
            </a:extLst>
          </p:cNvPr>
          <p:cNvSpPr txBox="1"/>
          <p:nvPr/>
        </p:nvSpPr>
        <p:spPr>
          <a:xfrm>
            <a:off x="9304132" y="3308384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5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91CA254-3B42-F4FD-ACFE-C7C80DA22D4A}"/>
              </a:ext>
            </a:extLst>
          </p:cNvPr>
          <p:cNvGrpSpPr/>
          <p:nvPr/>
        </p:nvGrpSpPr>
        <p:grpSpPr>
          <a:xfrm>
            <a:off x="6632891" y="2763546"/>
            <a:ext cx="3921659" cy="3921659"/>
            <a:chOff x="6632891" y="2763546"/>
            <a:chExt cx="3921659" cy="392165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EEF97D-F694-EA1D-6586-2AAB8BDA3565}"/>
                </a:ext>
              </a:extLst>
            </p:cNvPr>
            <p:cNvSpPr/>
            <p:nvPr/>
          </p:nvSpPr>
          <p:spPr>
            <a:xfrm>
              <a:off x="6632891" y="2763546"/>
              <a:ext cx="3921659" cy="3921659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A85BCD-99C3-44D2-C4C8-344AF295A7D9}"/>
                </a:ext>
              </a:extLst>
            </p:cNvPr>
            <p:cNvSpPr/>
            <p:nvPr/>
          </p:nvSpPr>
          <p:spPr>
            <a:xfrm>
              <a:off x="8509221" y="4638369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C4A75B6-2573-4F39-91A3-DA10D90A7263}"/>
              </a:ext>
            </a:extLst>
          </p:cNvPr>
          <p:cNvGrpSpPr/>
          <p:nvPr/>
        </p:nvGrpSpPr>
        <p:grpSpPr>
          <a:xfrm>
            <a:off x="4991005" y="3308384"/>
            <a:ext cx="2209046" cy="2209046"/>
            <a:chOff x="4991005" y="3308384"/>
            <a:chExt cx="2209046" cy="220904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376103E-6C9B-4A17-E405-DC7C948167CD}"/>
                </a:ext>
              </a:extLst>
            </p:cNvPr>
            <p:cNvSpPr/>
            <p:nvPr/>
          </p:nvSpPr>
          <p:spPr>
            <a:xfrm>
              <a:off x="4991005" y="3308384"/>
              <a:ext cx="2209046" cy="22090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325CFAD-130F-8BC9-856C-3C5F812ED557}"/>
                </a:ext>
              </a:extLst>
            </p:cNvPr>
            <p:cNvSpPr/>
            <p:nvPr/>
          </p:nvSpPr>
          <p:spPr>
            <a:xfrm>
              <a:off x="6009520" y="4326899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6370981-A560-6378-AE68-C542AF83C49A}"/>
              </a:ext>
            </a:extLst>
          </p:cNvPr>
          <p:cNvGrpSpPr/>
          <p:nvPr/>
        </p:nvGrpSpPr>
        <p:grpSpPr>
          <a:xfrm>
            <a:off x="3554381" y="1505548"/>
            <a:ext cx="1190530" cy="1190530"/>
            <a:chOff x="2054334" y="4081779"/>
            <a:chExt cx="1190530" cy="119053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9DAA8A-58E9-B583-6FF9-DF863EA20EF9}"/>
                </a:ext>
              </a:extLst>
            </p:cNvPr>
            <p:cNvSpPr/>
            <p:nvPr/>
          </p:nvSpPr>
          <p:spPr>
            <a:xfrm>
              <a:off x="2054334" y="4081779"/>
              <a:ext cx="1190530" cy="1190530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674816-0B66-960D-74F1-BC85CE5F6AFB}"/>
                </a:ext>
              </a:extLst>
            </p:cNvPr>
            <p:cNvSpPr/>
            <p:nvPr/>
          </p:nvSpPr>
          <p:spPr>
            <a:xfrm>
              <a:off x="2565855" y="4593300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4188AC5-2AF0-1060-D896-E0E96BAE9419}"/>
              </a:ext>
            </a:extLst>
          </p:cNvPr>
          <p:cNvGrpSpPr/>
          <p:nvPr/>
        </p:nvGrpSpPr>
        <p:grpSpPr>
          <a:xfrm>
            <a:off x="-395145" y="2380528"/>
            <a:ext cx="6874646" cy="6874646"/>
            <a:chOff x="-322247" y="2543138"/>
            <a:chExt cx="6874646" cy="687464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AA71FA3-CF7F-7B8F-F43B-3188CA508983}"/>
                </a:ext>
              </a:extLst>
            </p:cNvPr>
            <p:cNvSpPr/>
            <p:nvPr/>
          </p:nvSpPr>
          <p:spPr>
            <a:xfrm>
              <a:off x="-322247" y="2543138"/>
              <a:ext cx="6874646" cy="68746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DE937B-D04E-B779-BC2E-7E0640C5FD88}"/>
                </a:ext>
              </a:extLst>
            </p:cNvPr>
            <p:cNvSpPr/>
            <p:nvPr/>
          </p:nvSpPr>
          <p:spPr>
            <a:xfrm>
              <a:off x="3029068" y="5894453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1AFEBF1-45D5-9023-7A02-19C24F09BE00}"/>
              </a:ext>
            </a:extLst>
          </p:cNvPr>
          <p:cNvGrpSpPr/>
          <p:nvPr/>
        </p:nvGrpSpPr>
        <p:grpSpPr>
          <a:xfrm>
            <a:off x="422966" y="4213596"/>
            <a:ext cx="1190530" cy="1190530"/>
            <a:chOff x="2054334" y="4081779"/>
            <a:chExt cx="1190530" cy="11905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4DA0FE9-14E3-7AAD-FD4F-A1F938833683}"/>
                </a:ext>
              </a:extLst>
            </p:cNvPr>
            <p:cNvSpPr/>
            <p:nvPr/>
          </p:nvSpPr>
          <p:spPr>
            <a:xfrm>
              <a:off x="2054334" y="4081779"/>
              <a:ext cx="1190530" cy="1190530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6A2666-980A-E5AE-D7CC-F20DEEB148F9}"/>
                </a:ext>
              </a:extLst>
            </p:cNvPr>
            <p:cNvSpPr/>
            <p:nvPr/>
          </p:nvSpPr>
          <p:spPr>
            <a:xfrm>
              <a:off x="2565855" y="4593300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8EB528D-C652-71CA-A849-294A3051B430}"/>
              </a:ext>
            </a:extLst>
          </p:cNvPr>
          <p:cNvGrpSpPr/>
          <p:nvPr/>
        </p:nvGrpSpPr>
        <p:grpSpPr>
          <a:xfrm>
            <a:off x="8509363" y="1792247"/>
            <a:ext cx="2209046" cy="2209046"/>
            <a:chOff x="8509363" y="1792247"/>
            <a:chExt cx="2209046" cy="220904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D26E237-BAAA-C2BD-EA02-86E69F600EA8}"/>
                </a:ext>
              </a:extLst>
            </p:cNvPr>
            <p:cNvSpPr/>
            <p:nvPr/>
          </p:nvSpPr>
          <p:spPr>
            <a:xfrm>
              <a:off x="8509363" y="1792247"/>
              <a:ext cx="2209046" cy="22090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AC0DD7D-5EE9-9ED6-96A4-BE72AE60465F}"/>
                </a:ext>
              </a:extLst>
            </p:cNvPr>
            <p:cNvSpPr/>
            <p:nvPr/>
          </p:nvSpPr>
          <p:spPr>
            <a:xfrm>
              <a:off x="9527878" y="2810762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259978E-747F-780C-E9DF-C34E05C97351}"/>
              </a:ext>
            </a:extLst>
          </p:cNvPr>
          <p:cNvSpPr/>
          <p:nvPr/>
        </p:nvSpPr>
        <p:spPr>
          <a:xfrm>
            <a:off x="8906586" y="3136369"/>
            <a:ext cx="172015" cy="17201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6A414D-8DCA-63D8-E830-2AC9AA6A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E0972F-0B93-291E-431A-95B06511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251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C6AB2-A0DC-C60F-AC17-594263D2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069E7D-5A1E-D004-07F3-303FAA80D6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Besten Ergebnisse konnten mit dem K-Nearest-Neighbor (Sørensen-Distanz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de-DE" dirty="0"/>
                  <a:t>) erzielt werden</a:t>
                </a:r>
              </a:p>
              <a:p>
                <a:r>
                  <a:rPr lang="de-DE" dirty="0"/>
                  <a:t>Bei den detaillierten Untersuchungen konnte im besten Fall (17 Messungen pro Raum und 0 Messungen auf dem Flur)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51,2 %</m:t>
                    </m:r>
                  </m:oMath>
                </a14:m>
                <a:r>
                  <a:rPr lang="de-DE" dirty="0"/>
                  <a:t> der Fälle der Raum korrekt vorhergesagt werden</a:t>
                </a:r>
              </a:p>
              <a:p>
                <a:r>
                  <a:rPr lang="de-DE" dirty="0"/>
                  <a:t>Bei den allgemeinen Untersuchungen konnte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66,7 %</m:t>
                    </m:r>
                  </m:oMath>
                </a14:m>
                <a:r>
                  <a:rPr lang="de-DE" dirty="0"/>
                  <a:t> der Fälle (bzw.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57,8 %</m:t>
                    </m:r>
                  </m:oMath>
                </a14:m>
                <a:r>
                  <a:rPr lang="de-DE" dirty="0"/>
                  <a:t> der Fälle bei dem gewichteten Durchschnitt) der Raum korrekt vorhergesagt werden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069E7D-5A1E-D004-07F3-303FAA80D6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D3976-CBD0-C710-0E74-E2FAFC68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1EF896-3EF0-2EAC-1953-A1108016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1190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01BFB-DEC8-381A-FB93-CA682BE1E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8000"/>
          </a:xfrm>
        </p:spPr>
        <p:txBody>
          <a:bodyPr anchor="ctr"/>
          <a:lstStyle/>
          <a:p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88301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3FC30-C28D-E780-601B-8F9891BB3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A3CD-B667-82DE-4125-CFA5A3DA1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F0F1700-E698-AC62-9146-905321C745C7}"/>
              </a:ext>
            </a:extLst>
          </p:cNvPr>
          <p:cNvSpPr/>
          <p:nvPr/>
        </p:nvSpPr>
        <p:spPr>
          <a:xfrm>
            <a:off x="838201" y="1825625"/>
            <a:ext cx="10515600" cy="43513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BD95CB8-5685-582E-CACF-98E889404F30}"/>
              </a:ext>
            </a:extLst>
          </p:cNvPr>
          <p:cNvSpPr/>
          <p:nvPr/>
        </p:nvSpPr>
        <p:spPr>
          <a:xfrm>
            <a:off x="838199" y="1825625"/>
            <a:ext cx="3693814" cy="20008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B3F1209-760F-CE32-D529-F5155FA95292}"/>
              </a:ext>
            </a:extLst>
          </p:cNvPr>
          <p:cNvSpPr/>
          <p:nvPr/>
        </p:nvSpPr>
        <p:spPr>
          <a:xfrm>
            <a:off x="5689347" y="1825625"/>
            <a:ext cx="2513093" cy="3334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E0CC8C3-7DC3-401C-1188-5AF2EC68FDE5}"/>
              </a:ext>
            </a:extLst>
          </p:cNvPr>
          <p:cNvSpPr/>
          <p:nvPr/>
        </p:nvSpPr>
        <p:spPr>
          <a:xfrm>
            <a:off x="8202440" y="1825625"/>
            <a:ext cx="3151359" cy="3334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A29283-B1D5-1EDC-1D91-88EB5BF54297}"/>
              </a:ext>
            </a:extLst>
          </p:cNvPr>
          <p:cNvSpPr/>
          <p:nvPr/>
        </p:nvSpPr>
        <p:spPr>
          <a:xfrm>
            <a:off x="838199" y="4562947"/>
            <a:ext cx="2022696" cy="16140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FD2774D-C7BB-4CC1-9113-C578C9090D8F}"/>
              </a:ext>
            </a:extLst>
          </p:cNvPr>
          <p:cNvSpPr/>
          <p:nvPr/>
        </p:nvSpPr>
        <p:spPr>
          <a:xfrm>
            <a:off x="2860895" y="4562946"/>
            <a:ext cx="2022696" cy="16140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0768192-C156-22BB-5C53-A904E7877CEA}"/>
              </a:ext>
            </a:extLst>
          </p:cNvPr>
          <p:cNvSpPr txBox="1"/>
          <p:nvPr/>
        </p:nvSpPr>
        <p:spPr>
          <a:xfrm>
            <a:off x="2211119" y="2640288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118DF96-FCAC-485A-303D-E34D4C58A755}"/>
              </a:ext>
            </a:extLst>
          </p:cNvPr>
          <p:cNvSpPr txBox="1"/>
          <p:nvPr/>
        </p:nvSpPr>
        <p:spPr>
          <a:xfrm>
            <a:off x="1375560" y="5185287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4DE13B3-1E1D-EFC8-71EC-DC6CD743CADF}"/>
              </a:ext>
            </a:extLst>
          </p:cNvPr>
          <p:cNvSpPr txBox="1"/>
          <p:nvPr/>
        </p:nvSpPr>
        <p:spPr>
          <a:xfrm>
            <a:off x="3398254" y="5185287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4CE340B-9C65-8991-0752-C59D518FCCE4}"/>
              </a:ext>
            </a:extLst>
          </p:cNvPr>
          <p:cNvSpPr txBox="1"/>
          <p:nvPr/>
        </p:nvSpPr>
        <p:spPr>
          <a:xfrm>
            <a:off x="6471906" y="3308384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8E4E8E3-75EA-08D7-16CF-4AE44DF89340}"/>
              </a:ext>
            </a:extLst>
          </p:cNvPr>
          <p:cNvSpPr txBox="1"/>
          <p:nvPr/>
        </p:nvSpPr>
        <p:spPr>
          <a:xfrm>
            <a:off x="9304132" y="3308384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5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5B81B46-3C9A-AF41-FA36-782AC6DC33DD}"/>
              </a:ext>
            </a:extLst>
          </p:cNvPr>
          <p:cNvGrpSpPr/>
          <p:nvPr/>
        </p:nvGrpSpPr>
        <p:grpSpPr>
          <a:xfrm>
            <a:off x="6632891" y="2763546"/>
            <a:ext cx="3921659" cy="3921659"/>
            <a:chOff x="6632891" y="2763546"/>
            <a:chExt cx="3921659" cy="392165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BE46E3-3EAD-85D2-E93D-125BCA024CCE}"/>
                </a:ext>
              </a:extLst>
            </p:cNvPr>
            <p:cNvSpPr/>
            <p:nvPr/>
          </p:nvSpPr>
          <p:spPr>
            <a:xfrm>
              <a:off x="6632891" y="2763546"/>
              <a:ext cx="3921659" cy="3921659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415DA4E-1A87-3B81-30F0-C61887BE1747}"/>
                </a:ext>
              </a:extLst>
            </p:cNvPr>
            <p:cNvSpPr/>
            <p:nvPr/>
          </p:nvSpPr>
          <p:spPr>
            <a:xfrm>
              <a:off x="8509221" y="4638369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01661EF-1C56-2FB5-E136-2C6EE32F8DF5}"/>
              </a:ext>
            </a:extLst>
          </p:cNvPr>
          <p:cNvGrpSpPr/>
          <p:nvPr/>
        </p:nvGrpSpPr>
        <p:grpSpPr>
          <a:xfrm>
            <a:off x="4991005" y="3308384"/>
            <a:ext cx="2209046" cy="2209046"/>
            <a:chOff x="4991005" y="3308384"/>
            <a:chExt cx="2209046" cy="220904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CA649F3-CEAE-1D5D-C89F-68EAFA0E8B02}"/>
                </a:ext>
              </a:extLst>
            </p:cNvPr>
            <p:cNvSpPr/>
            <p:nvPr/>
          </p:nvSpPr>
          <p:spPr>
            <a:xfrm>
              <a:off x="4991005" y="3308384"/>
              <a:ext cx="2209046" cy="22090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BCBBD81-7F26-BE26-6458-CBEF0DE59C3C}"/>
                </a:ext>
              </a:extLst>
            </p:cNvPr>
            <p:cNvSpPr/>
            <p:nvPr/>
          </p:nvSpPr>
          <p:spPr>
            <a:xfrm>
              <a:off x="6009520" y="4326899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B1930FD-0927-76D5-C741-2B66B090E931}"/>
              </a:ext>
            </a:extLst>
          </p:cNvPr>
          <p:cNvGrpSpPr/>
          <p:nvPr/>
        </p:nvGrpSpPr>
        <p:grpSpPr>
          <a:xfrm>
            <a:off x="3554381" y="1505548"/>
            <a:ext cx="1190530" cy="1190530"/>
            <a:chOff x="2054334" y="4081779"/>
            <a:chExt cx="1190530" cy="119053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6817498-5D91-3FA4-FC89-C25AF575991C}"/>
                </a:ext>
              </a:extLst>
            </p:cNvPr>
            <p:cNvSpPr/>
            <p:nvPr/>
          </p:nvSpPr>
          <p:spPr>
            <a:xfrm>
              <a:off x="2054334" y="4081779"/>
              <a:ext cx="1190530" cy="1190530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07CD5C-E9AE-7977-5B66-09761510ECE1}"/>
                </a:ext>
              </a:extLst>
            </p:cNvPr>
            <p:cNvSpPr/>
            <p:nvPr/>
          </p:nvSpPr>
          <p:spPr>
            <a:xfrm>
              <a:off x="2565855" y="4593300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377B60C-03B8-C0CF-5FAA-593F673218FE}"/>
              </a:ext>
            </a:extLst>
          </p:cNvPr>
          <p:cNvGrpSpPr/>
          <p:nvPr/>
        </p:nvGrpSpPr>
        <p:grpSpPr>
          <a:xfrm>
            <a:off x="-395145" y="2380528"/>
            <a:ext cx="6874646" cy="6874646"/>
            <a:chOff x="-322247" y="2543138"/>
            <a:chExt cx="6874646" cy="687464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E2D8580-B016-A5B7-305E-BEC7F2CBBEEE}"/>
                </a:ext>
              </a:extLst>
            </p:cNvPr>
            <p:cNvSpPr/>
            <p:nvPr/>
          </p:nvSpPr>
          <p:spPr>
            <a:xfrm>
              <a:off x="-322247" y="2543138"/>
              <a:ext cx="6874646" cy="68746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EEBC56-C13F-3466-C0E5-CF1D5A136DFF}"/>
                </a:ext>
              </a:extLst>
            </p:cNvPr>
            <p:cNvSpPr/>
            <p:nvPr/>
          </p:nvSpPr>
          <p:spPr>
            <a:xfrm>
              <a:off x="3029068" y="5894453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B1D308D1-8C4B-DDB8-D29C-8DCA3EB65089}"/>
              </a:ext>
            </a:extLst>
          </p:cNvPr>
          <p:cNvGrpSpPr/>
          <p:nvPr/>
        </p:nvGrpSpPr>
        <p:grpSpPr>
          <a:xfrm>
            <a:off x="422966" y="4213596"/>
            <a:ext cx="1190530" cy="1190530"/>
            <a:chOff x="2054334" y="4081779"/>
            <a:chExt cx="1190530" cy="11905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2E03E92-30D0-31E0-12C1-EBEE9BAD0A4F}"/>
                </a:ext>
              </a:extLst>
            </p:cNvPr>
            <p:cNvSpPr/>
            <p:nvPr/>
          </p:nvSpPr>
          <p:spPr>
            <a:xfrm>
              <a:off x="2054334" y="4081779"/>
              <a:ext cx="1190530" cy="1190530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9D65E34-D360-EC83-5893-2427208114E1}"/>
                </a:ext>
              </a:extLst>
            </p:cNvPr>
            <p:cNvSpPr/>
            <p:nvPr/>
          </p:nvSpPr>
          <p:spPr>
            <a:xfrm>
              <a:off x="2565855" y="4593300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83D000C-BBA3-6E04-5F50-5843603D41B9}"/>
              </a:ext>
            </a:extLst>
          </p:cNvPr>
          <p:cNvGrpSpPr/>
          <p:nvPr/>
        </p:nvGrpSpPr>
        <p:grpSpPr>
          <a:xfrm>
            <a:off x="8509363" y="1792247"/>
            <a:ext cx="2209046" cy="2209046"/>
            <a:chOff x="8509363" y="1792247"/>
            <a:chExt cx="2209046" cy="220904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592A0A4-3AC7-C307-85D0-CF39A2AF05F4}"/>
                </a:ext>
              </a:extLst>
            </p:cNvPr>
            <p:cNvSpPr/>
            <p:nvPr/>
          </p:nvSpPr>
          <p:spPr>
            <a:xfrm>
              <a:off x="8509363" y="1792247"/>
              <a:ext cx="2209046" cy="22090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03A6D35-5FC4-BF9C-B8C9-4B5891FDB8F1}"/>
                </a:ext>
              </a:extLst>
            </p:cNvPr>
            <p:cNvSpPr/>
            <p:nvPr/>
          </p:nvSpPr>
          <p:spPr>
            <a:xfrm>
              <a:off x="9527878" y="2810762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46C0E971-3149-C663-113C-1931249E9D4D}"/>
              </a:ext>
            </a:extLst>
          </p:cNvPr>
          <p:cNvSpPr/>
          <p:nvPr/>
        </p:nvSpPr>
        <p:spPr>
          <a:xfrm>
            <a:off x="3805331" y="4859796"/>
            <a:ext cx="172015" cy="17201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A0A274-AE8C-B173-3A27-5DA1C3EF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DBC9A-291F-DB67-4345-3F4DDF7E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05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DB6B8-15CC-1580-254C-EDC8B71B5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DB116-0AF8-C869-7535-79BDE61A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D7C46DB-7BB1-0E83-891E-6AAE9E25CF64}"/>
              </a:ext>
            </a:extLst>
          </p:cNvPr>
          <p:cNvSpPr/>
          <p:nvPr/>
        </p:nvSpPr>
        <p:spPr>
          <a:xfrm>
            <a:off x="838201" y="1825625"/>
            <a:ext cx="10515600" cy="43513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C5342E-2325-7138-5DAA-12BF2B28F744}"/>
              </a:ext>
            </a:extLst>
          </p:cNvPr>
          <p:cNvSpPr/>
          <p:nvPr/>
        </p:nvSpPr>
        <p:spPr>
          <a:xfrm>
            <a:off x="838199" y="1825625"/>
            <a:ext cx="3693814" cy="20008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7EE1EFA-D7BC-0B04-F24B-87EBFBBD3BD6}"/>
              </a:ext>
            </a:extLst>
          </p:cNvPr>
          <p:cNvSpPr/>
          <p:nvPr/>
        </p:nvSpPr>
        <p:spPr>
          <a:xfrm>
            <a:off x="5689347" y="1825625"/>
            <a:ext cx="2513093" cy="3334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7580FBC-4546-8366-3C29-94083F22F2A5}"/>
              </a:ext>
            </a:extLst>
          </p:cNvPr>
          <p:cNvSpPr/>
          <p:nvPr/>
        </p:nvSpPr>
        <p:spPr>
          <a:xfrm>
            <a:off x="8202440" y="1825625"/>
            <a:ext cx="3151359" cy="3334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420E6DA-4DCD-0EC5-3059-9730EBF8C950}"/>
              </a:ext>
            </a:extLst>
          </p:cNvPr>
          <p:cNvSpPr/>
          <p:nvPr/>
        </p:nvSpPr>
        <p:spPr>
          <a:xfrm>
            <a:off x="838199" y="4562947"/>
            <a:ext cx="2022696" cy="16140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92F7C6C-1537-5C81-7F99-7659D334CECC}"/>
              </a:ext>
            </a:extLst>
          </p:cNvPr>
          <p:cNvSpPr/>
          <p:nvPr/>
        </p:nvSpPr>
        <p:spPr>
          <a:xfrm>
            <a:off x="2860895" y="4562946"/>
            <a:ext cx="2022696" cy="16140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744F53-DF34-F1E2-BD62-5C96783DD975}"/>
              </a:ext>
            </a:extLst>
          </p:cNvPr>
          <p:cNvSpPr txBox="1"/>
          <p:nvPr/>
        </p:nvSpPr>
        <p:spPr>
          <a:xfrm>
            <a:off x="2211119" y="2640288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7E7DA69-63AB-D653-E947-3A9A6A05C08C}"/>
              </a:ext>
            </a:extLst>
          </p:cNvPr>
          <p:cNvSpPr txBox="1"/>
          <p:nvPr/>
        </p:nvSpPr>
        <p:spPr>
          <a:xfrm>
            <a:off x="1375560" y="5185287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0730C29-D88F-D647-3DF1-211D2787E4CD}"/>
              </a:ext>
            </a:extLst>
          </p:cNvPr>
          <p:cNvSpPr txBox="1"/>
          <p:nvPr/>
        </p:nvSpPr>
        <p:spPr>
          <a:xfrm>
            <a:off x="3398254" y="5185287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BC89711-3D43-179E-D844-6688E3706D48}"/>
              </a:ext>
            </a:extLst>
          </p:cNvPr>
          <p:cNvSpPr txBox="1"/>
          <p:nvPr/>
        </p:nvSpPr>
        <p:spPr>
          <a:xfrm>
            <a:off x="6471906" y="3308384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271802D-10A5-4813-B64B-55373F53360E}"/>
              </a:ext>
            </a:extLst>
          </p:cNvPr>
          <p:cNvSpPr txBox="1"/>
          <p:nvPr/>
        </p:nvSpPr>
        <p:spPr>
          <a:xfrm>
            <a:off x="9304132" y="3308384"/>
            <a:ext cx="9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Raum 5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9CA4528-74B4-1C89-9BE7-3E8B84545E01}"/>
              </a:ext>
            </a:extLst>
          </p:cNvPr>
          <p:cNvGrpSpPr/>
          <p:nvPr/>
        </p:nvGrpSpPr>
        <p:grpSpPr>
          <a:xfrm>
            <a:off x="6632891" y="2763546"/>
            <a:ext cx="3921659" cy="3921659"/>
            <a:chOff x="6632891" y="2763546"/>
            <a:chExt cx="3921659" cy="392165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2F7BB17-7943-CC1F-4BD9-0F2D97EB94FF}"/>
                </a:ext>
              </a:extLst>
            </p:cNvPr>
            <p:cNvSpPr/>
            <p:nvPr/>
          </p:nvSpPr>
          <p:spPr>
            <a:xfrm>
              <a:off x="6632891" y="2763546"/>
              <a:ext cx="3921659" cy="3921659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847DC8-ABF6-E04C-2D45-5BC785C53714}"/>
                </a:ext>
              </a:extLst>
            </p:cNvPr>
            <p:cNvSpPr/>
            <p:nvPr/>
          </p:nvSpPr>
          <p:spPr>
            <a:xfrm>
              <a:off x="8509221" y="4638369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D526EE1-A5D6-56E8-F683-C8DF34602B82}"/>
              </a:ext>
            </a:extLst>
          </p:cNvPr>
          <p:cNvGrpSpPr/>
          <p:nvPr/>
        </p:nvGrpSpPr>
        <p:grpSpPr>
          <a:xfrm>
            <a:off x="4991005" y="3308384"/>
            <a:ext cx="2209046" cy="2209046"/>
            <a:chOff x="4991005" y="3308384"/>
            <a:chExt cx="2209046" cy="220904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298501-EE4D-69C3-8765-E6B6506E8E9A}"/>
                </a:ext>
              </a:extLst>
            </p:cNvPr>
            <p:cNvSpPr/>
            <p:nvPr/>
          </p:nvSpPr>
          <p:spPr>
            <a:xfrm>
              <a:off x="4991005" y="3308384"/>
              <a:ext cx="2209046" cy="22090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DD61FAE-4DA7-43B7-D0A4-1C82471AA30D}"/>
                </a:ext>
              </a:extLst>
            </p:cNvPr>
            <p:cNvSpPr/>
            <p:nvPr/>
          </p:nvSpPr>
          <p:spPr>
            <a:xfrm>
              <a:off x="6009520" y="4326899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BD11850-A390-45C3-B91F-9F0E4E0E31F5}"/>
              </a:ext>
            </a:extLst>
          </p:cNvPr>
          <p:cNvGrpSpPr/>
          <p:nvPr/>
        </p:nvGrpSpPr>
        <p:grpSpPr>
          <a:xfrm>
            <a:off x="3554381" y="1505548"/>
            <a:ext cx="1190530" cy="1190530"/>
            <a:chOff x="2054334" y="4081779"/>
            <a:chExt cx="1190530" cy="119053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F8BC51-969B-59C4-1D8F-685398F51216}"/>
                </a:ext>
              </a:extLst>
            </p:cNvPr>
            <p:cNvSpPr/>
            <p:nvPr/>
          </p:nvSpPr>
          <p:spPr>
            <a:xfrm>
              <a:off x="2054334" y="4081779"/>
              <a:ext cx="1190530" cy="1190530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93069-7031-25FC-BCE2-AD9C5C99E42A}"/>
                </a:ext>
              </a:extLst>
            </p:cNvPr>
            <p:cNvSpPr/>
            <p:nvPr/>
          </p:nvSpPr>
          <p:spPr>
            <a:xfrm>
              <a:off x="2565855" y="4593300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7B5E6B6-7338-8D70-30FF-71B9B9C428E9}"/>
              </a:ext>
            </a:extLst>
          </p:cNvPr>
          <p:cNvGrpSpPr/>
          <p:nvPr/>
        </p:nvGrpSpPr>
        <p:grpSpPr>
          <a:xfrm>
            <a:off x="-395145" y="2380528"/>
            <a:ext cx="6874646" cy="6874646"/>
            <a:chOff x="-322247" y="2543138"/>
            <a:chExt cx="6874646" cy="687464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D53005-F062-497F-0910-6845A0C63290}"/>
                </a:ext>
              </a:extLst>
            </p:cNvPr>
            <p:cNvSpPr/>
            <p:nvPr/>
          </p:nvSpPr>
          <p:spPr>
            <a:xfrm>
              <a:off x="-322247" y="2543138"/>
              <a:ext cx="6874646" cy="68746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85C567-AB41-CE0E-2D1B-73F7A37CC4CF}"/>
                </a:ext>
              </a:extLst>
            </p:cNvPr>
            <p:cNvSpPr/>
            <p:nvPr/>
          </p:nvSpPr>
          <p:spPr>
            <a:xfrm>
              <a:off x="3029068" y="5894453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2896CD1-77E4-12AE-27D8-4A81BAD243D1}"/>
              </a:ext>
            </a:extLst>
          </p:cNvPr>
          <p:cNvGrpSpPr/>
          <p:nvPr/>
        </p:nvGrpSpPr>
        <p:grpSpPr>
          <a:xfrm>
            <a:off x="422966" y="4213596"/>
            <a:ext cx="1190530" cy="1190530"/>
            <a:chOff x="2054334" y="4081779"/>
            <a:chExt cx="1190530" cy="11905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0AB52F-3320-50D8-E648-132BB3460A15}"/>
                </a:ext>
              </a:extLst>
            </p:cNvPr>
            <p:cNvSpPr/>
            <p:nvPr/>
          </p:nvSpPr>
          <p:spPr>
            <a:xfrm>
              <a:off x="2054334" y="4081779"/>
              <a:ext cx="1190530" cy="1190530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15AF983-DEB2-DC16-E44D-8B447C6AD614}"/>
                </a:ext>
              </a:extLst>
            </p:cNvPr>
            <p:cNvSpPr/>
            <p:nvPr/>
          </p:nvSpPr>
          <p:spPr>
            <a:xfrm>
              <a:off x="2565855" y="4593300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0037D8C-5E33-C412-3136-BCE298B59AA3}"/>
              </a:ext>
            </a:extLst>
          </p:cNvPr>
          <p:cNvGrpSpPr/>
          <p:nvPr/>
        </p:nvGrpSpPr>
        <p:grpSpPr>
          <a:xfrm>
            <a:off x="8509363" y="1792247"/>
            <a:ext cx="2209046" cy="2209046"/>
            <a:chOff x="8509363" y="1792247"/>
            <a:chExt cx="2209046" cy="220904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CD6515-5E06-614F-CF29-274BF5E83C6D}"/>
                </a:ext>
              </a:extLst>
            </p:cNvPr>
            <p:cNvSpPr/>
            <p:nvPr/>
          </p:nvSpPr>
          <p:spPr>
            <a:xfrm>
              <a:off x="8509363" y="1792247"/>
              <a:ext cx="2209046" cy="2209046"/>
            </a:xfrm>
            <a:prstGeom prst="ellipse">
              <a:avLst/>
            </a:prstGeom>
            <a:solidFill>
              <a:srgbClr val="C04F15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C23DCD-5EBD-71C6-695E-8CF86C1D9C0C}"/>
                </a:ext>
              </a:extLst>
            </p:cNvPr>
            <p:cNvSpPr/>
            <p:nvPr/>
          </p:nvSpPr>
          <p:spPr>
            <a:xfrm>
              <a:off x="9527878" y="2810762"/>
              <a:ext cx="172015" cy="1720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2078EDF-FA76-4143-0AF8-02A4A7D3C23C}"/>
              </a:ext>
            </a:extLst>
          </p:cNvPr>
          <p:cNvSpPr/>
          <p:nvPr/>
        </p:nvSpPr>
        <p:spPr>
          <a:xfrm>
            <a:off x="1106502" y="2380528"/>
            <a:ext cx="172015" cy="17201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A2D6A6-1AC4-86D1-C543-B4D4D83D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 November 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89A083-9298-D810-C235-A1258A32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AB30-7CBE-8849-B9CC-4EDA118B01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6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2634</Words>
  <Application>Microsoft Macintosh PowerPoint</Application>
  <PresentationFormat>Breitbild</PresentationFormat>
  <Paragraphs>767</Paragraphs>
  <Slides>71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7" baseType="lpstr">
      <vt:lpstr>Aptos</vt:lpstr>
      <vt:lpstr>Aptos Display</vt:lpstr>
      <vt:lpstr>Arial</vt:lpstr>
      <vt:lpstr>Cambria Math</vt:lpstr>
      <vt:lpstr>Courier New</vt:lpstr>
      <vt:lpstr>Office</vt:lpstr>
      <vt:lpstr>Entwicklung und Analyse von Algorithmen für die automatische Indoor-Ortung basierend auf WiFi-Fingerprints</vt:lpstr>
      <vt:lpstr>Inhaltsverzeichnis</vt:lpstr>
      <vt:lpstr>Ziele</vt:lpstr>
      <vt:lpstr>Grundlagen</vt:lpstr>
      <vt:lpstr>Grundlagen</vt:lpstr>
      <vt:lpstr>Grundlagen</vt:lpstr>
      <vt:lpstr>Grundlagen</vt:lpstr>
      <vt:lpstr>Grundlagen</vt:lpstr>
      <vt:lpstr>Grundlagen</vt:lpstr>
      <vt:lpstr>Systemarchitektur</vt:lpstr>
      <vt:lpstr>Systemarchitektur</vt:lpstr>
      <vt:lpstr>Systemarchitektur</vt:lpstr>
      <vt:lpstr>Systemarchitektur</vt:lpstr>
      <vt:lpstr>Systemarchitektur</vt:lpstr>
      <vt:lpstr>Implementierung</vt:lpstr>
      <vt:lpstr>API</vt:lpstr>
      <vt:lpstr>API</vt:lpstr>
      <vt:lpstr>API</vt:lpstr>
      <vt:lpstr>Datenbank</vt:lpstr>
      <vt:lpstr>BVG-Detection-App</vt:lpstr>
      <vt:lpstr>BVG-Detection-App</vt:lpstr>
      <vt:lpstr>BVG-Detection-App</vt:lpstr>
      <vt:lpstr>BVG-Detection-App</vt:lpstr>
      <vt:lpstr>BVG-Detection-App</vt:lpstr>
      <vt:lpstr>BVG-Detection-App</vt:lpstr>
      <vt:lpstr>BVG-Detection-App</vt:lpstr>
      <vt:lpstr>BVG-Detection-App</vt:lpstr>
      <vt:lpstr>Algorithmen</vt:lpstr>
      <vt:lpstr>K-Nearest-Neighbor</vt:lpstr>
      <vt:lpstr>K-Nearest-Neighbor – Distanzfunktion</vt:lpstr>
      <vt:lpstr>K-Nearest-Neighbor – Anzahl der Nachbarn</vt:lpstr>
      <vt:lpstr>K-Nearest-Neighbor – Anzahl der Nachbarn</vt:lpstr>
      <vt:lpstr>K-Nearest-Neighbor – Gewichtung</vt:lpstr>
      <vt:lpstr>K-Nearest-Neighbor – Gewichtung</vt:lpstr>
      <vt:lpstr>K-Nearest-Neighbor – Gewichtung</vt:lpstr>
      <vt:lpstr>K-Nearest-Neighbor – Gewichtung</vt:lpstr>
      <vt:lpstr>K-Nearest-Neighbor – Gewichtung</vt:lpstr>
      <vt:lpstr>K-Nearest-Neighbor – Gewichtung</vt:lpstr>
      <vt:lpstr>K-Nearest-Neighbor – Gewichtung</vt:lpstr>
      <vt:lpstr>K-Nearest-Neighbor – Gewichtung</vt:lpstr>
      <vt:lpstr>Support Vector Machine</vt:lpstr>
      <vt:lpstr>Support Vector Machine</vt:lpstr>
      <vt:lpstr>Support Vector Machine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Auswertung der Ergebnisse</vt:lpstr>
      <vt:lpstr>Datensammlung</vt:lpstr>
      <vt:lpstr>Visualisierung des Analyse</vt:lpstr>
      <vt:lpstr>Visualisierung des Versuchs</vt:lpstr>
      <vt:lpstr>Visualisierung des Versuchs</vt:lpstr>
      <vt:lpstr>Vorauswahl der Parameter treffen</vt:lpstr>
      <vt:lpstr>Datenaufbereitungsschritte</vt:lpstr>
      <vt:lpstr>Strategien zum Umgang mit fehlenden Werten</vt:lpstr>
      <vt:lpstr>Einfluss der verwendeten Router</vt:lpstr>
      <vt:lpstr>Berücksichtigung nur häufig auftretender Router</vt:lpstr>
      <vt:lpstr>Ausschluss von Routern mit schwachem Signal</vt:lpstr>
      <vt:lpstr>Skalierung von RSSI-Werten</vt:lpstr>
      <vt:lpstr>Skalierung von RSSI-Werten</vt:lpstr>
      <vt:lpstr>Detaillierte Untersuchungen</vt:lpstr>
      <vt:lpstr>Detaillierte Untersuchungen</vt:lpstr>
      <vt:lpstr>Detaillierte Untersuchungen</vt:lpstr>
      <vt:lpstr>Detaillierte Untersuchungen</vt:lpstr>
      <vt:lpstr>Detaillierte Untersuchungen</vt:lpstr>
      <vt:lpstr>Detaillierte Untersuchungen</vt:lpstr>
      <vt:lpstr>Fazit</vt:lpstr>
      <vt:lpstr>Vielen Dank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TU-Pseudonym 1323018218300046</dc:creator>
  <cp:lastModifiedBy>TU-Pseudonym 1323018218300046</cp:lastModifiedBy>
  <cp:revision>4</cp:revision>
  <dcterms:created xsi:type="dcterms:W3CDTF">2024-11-02T11:10:40Z</dcterms:created>
  <dcterms:modified xsi:type="dcterms:W3CDTF">2024-11-11T20:35:37Z</dcterms:modified>
</cp:coreProperties>
</file>